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79" r:id="rId3"/>
    <p:sldId id="260" r:id="rId4"/>
    <p:sldId id="285" r:id="rId5"/>
    <p:sldId id="288" r:id="rId6"/>
    <p:sldId id="261" r:id="rId7"/>
    <p:sldId id="280" r:id="rId8"/>
    <p:sldId id="281" r:id="rId9"/>
    <p:sldId id="282" r:id="rId10"/>
    <p:sldId id="283" r:id="rId11"/>
    <p:sldId id="271" r:id="rId12"/>
    <p:sldId id="274" r:id="rId13"/>
    <p:sldId id="276" r:id="rId14"/>
    <p:sldId id="277" r:id="rId15"/>
    <p:sldId id="278" r:id="rId16"/>
    <p:sldId id="275" r:id="rId17"/>
    <p:sldId id="284" r:id="rId18"/>
    <p:sldId id="273" r:id="rId19"/>
    <p:sldId id="290" r:id="rId20"/>
    <p:sldId id="289" r:id="rId21"/>
    <p:sldId id="287" r:id="rId22"/>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00" userDrawn="1">
          <p15:clr>
            <a:srgbClr val="A4A3A4"/>
          </p15:clr>
        </p15:guide>
        <p15:guide id="3" pos="370" userDrawn="1">
          <p15:clr>
            <a:srgbClr val="A4A3A4"/>
          </p15:clr>
        </p15:guide>
        <p15:guide id="4" orient="horz" pos="527" userDrawn="1">
          <p15:clr>
            <a:srgbClr val="A4A3A4"/>
          </p15:clr>
        </p15:guide>
        <p15:guide id="5" orient="horz" pos="845" userDrawn="1">
          <p15:clr>
            <a:srgbClr val="A4A3A4"/>
          </p15:clr>
        </p15:guide>
        <p15:guide id="6" orient="horz" pos="3816" userDrawn="1">
          <p15:clr>
            <a:srgbClr val="A4A3A4"/>
          </p15:clr>
        </p15:guide>
        <p15:guide id="7" orient="horz" pos="4133" userDrawn="1">
          <p15:clr>
            <a:srgbClr val="A4A3A4"/>
          </p15:clr>
        </p15:guide>
        <p15:guide id="8" pos="51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showGuides="1">
      <p:cViewPr varScale="1">
        <p:scale>
          <a:sx n="116" d="100"/>
          <a:sy n="116" d="100"/>
        </p:scale>
        <p:origin x="126" y="348"/>
      </p:cViewPr>
      <p:guideLst>
        <p:guide orient="horz" pos="2160"/>
        <p:guide pos="3900"/>
        <p:guide pos="370"/>
        <p:guide orient="horz" pos="527"/>
        <p:guide orient="horz" pos="845"/>
        <p:guide orient="horz" pos="3816"/>
        <p:guide orient="horz" pos="4133"/>
        <p:guide pos="51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CB0AE46-5E3D-43AF-B130-33EB828749B3}" type="datetimeFigureOut">
              <a:rPr lang="de-CH" smtClean="0"/>
              <a:t>18.09.2019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E8DBB90-63E5-4190-B194-6EC31F7FB64B}" type="slidenum">
              <a:rPr lang="de-CH" smtClean="0"/>
              <a:t>‹Nr.›</a:t>
            </a:fld>
            <a:endParaRPr lang="de-CH"/>
          </a:p>
        </p:txBody>
      </p:sp>
    </p:spTree>
    <p:extLst>
      <p:ext uri="{BB962C8B-B14F-4D97-AF65-F5344CB8AC3E}">
        <p14:creationId xmlns:p14="http://schemas.microsoft.com/office/powerpoint/2010/main" val="158996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CB0AE46-5E3D-43AF-B130-33EB828749B3}" type="datetimeFigureOut">
              <a:rPr lang="de-CH" smtClean="0"/>
              <a:t>18.09.2019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E8DBB90-63E5-4190-B194-6EC31F7FB64B}" type="slidenum">
              <a:rPr lang="de-CH" smtClean="0"/>
              <a:t>‹Nr.›</a:t>
            </a:fld>
            <a:endParaRPr lang="de-CH"/>
          </a:p>
        </p:txBody>
      </p:sp>
    </p:spTree>
    <p:extLst>
      <p:ext uri="{BB962C8B-B14F-4D97-AF65-F5344CB8AC3E}">
        <p14:creationId xmlns:p14="http://schemas.microsoft.com/office/powerpoint/2010/main" val="7669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CB0AE46-5E3D-43AF-B130-33EB828749B3}" type="datetimeFigureOut">
              <a:rPr lang="de-CH" smtClean="0"/>
              <a:t>18.09.2019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E8DBB90-63E5-4190-B194-6EC31F7FB64B}" type="slidenum">
              <a:rPr lang="de-CH" smtClean="0"/>
              <a:t>‹Nr.›</a:t>
            </a:fld>
            <a:endParaRPr lang="de-CH"/>
          </a:p>
        </p:txBody>
      </p:sp>
    </p:spTree>
    <p:extLst>
      <p:ext uri="{BB962C8B-B14F-4D97-AF65-F5344CB8AC3E}">
        <p14:creationId xmlns:p14="http://schemas.microsoft.com/office/powerpoint/2010/main" val="103167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CB0AE46-5E3D-43AF-B130-33EB828749B3}" type="datetimeFigureOut">
              <a:rPr lang="de-CH" smtClean="0"/>
              <a:t>18.09.2019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E8DBB90-63E5-4190-B194-6EC31F7FB64B}" type="slidenum">
              <a:rPr lang="de-CH" smtClean="0"/>
              <a:t>‹Nr.›</a:t>
            </a:fld>
            <a:endParaRPr lang="de-CH"/>
          </a:p>
        </p:txBody>
      </p:sp>
    </p:spTree>
    <p:extLst>
      <p:ext uri="{BB962C8B-B14F-4D97-AF65-F5344CB8AC3E}">
        <p14:creationId xmlns:p14="http://schemas.microsoft.com/office/powerpoint/2010/main" val="395777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CB0AE46-5E3D-43AF-B130-33EB828749B3}" type="datetimeFigureOut">
              <a:rPr lang="de-CH" smtClean="0"/>
              <a:t>18.09.2019</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E8DBB90-63E5-4190-B194-6EC31F7FB64B}" type="slidenum">
              <a:rPr lang="de-CH" smtClean="0"/>
              <a:t>‹Nr.›</a:t>
            </a:fld>
            <a:endParaRPr lang="de-CH"/>
          </a:p>
        </p:txBody>
      </p:sp>
    </p:spTree>
    <p:extLst>
      <p:ext uri="{BB962C8B-B14F-4D97-AF65-F5344CB8AC3E}">
        <p14:creationId xmlns:p14="http://schemas.microsoft.com/office/powerpoint/2010/main" val="226606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CB0AE46-5E3D-43AF-B130-33EB828749B3}" type="datetimeFigureOut">
              <a:rPr lang="de-CH" smtClean="0"/>
              <a:t>18.09.2019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E8DBB90-63E5-4190-B194-6EC31F7FB64B}" type="slidenum">
              <a:rPr lang="de-CH" smtClean="0"/>
              <a:t>‹Nr.›</a:t>
            </a:fld>
            <a:endParaRPr lang="de-CH"/>
          </a:p>
        </p:txBody>
      </p:sp>
    </p:spTree>
    <p:custDataLst>
      <p:tags r:id="rId1"/>
    </p:custDataLst>
    <p:extLst>
      <p:ext uri="{BB962C8B-B14F-4D97-AF65-F5344CB8AC3E}">
        <p14:creationId xmlns:p14="http://schemas.microsoft.com/office/powerpoint/2010/main" val="284398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CB0AE46-5E3D-43AF-B130-33EB828749B3}" type="datetimeFigureOut">
              <a:rPr lang="de-CH" smtClean="0"/>
              <a:t>18.09.2019</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1E8DBB90-63E5-4190-B194-6EC31F7FB64B}" type="slidenum">
              <a:rPr lang="de-CH" smtClean="0"/>
              <a:t>‹Nr.›</a:t>
            </a:fld>
            <a:endParaRPr lang="de-CH"/>
          </a:p>
        </p:txBody>
      </p:sp>
    </p:spTree>
    <p:extLst>
      <p:ext uri="{BB962C8B-B14F-4D97-AF65-F5344CB8AC3E}">
        <p14:creationId xmlns:p14="http://schemas.microsoft.com/office/powerpoint/2010/main" val="231004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CB0AE46-5E3D-43AF-B130-33EB828749B3}" type="datetimeFigureOut">
              <a:rPr lang="de-CH" smtClean="0"/>
              <a:t>18.09.2019</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1E8DBB90-63E5-4190-B194-6EC31F7FB64B}" type="slidenum">
              <a:rPr lang="de-CH" smtClean="0"/>
              <a:t>‹Nr.›</a:t>
            </a:fld>
            <a:endParaRPr lang="de-CH"/>
          </a:p>
        </p:txBody>
      </p:sp>
    </p:spTree>
    <p:extLst>
      <p:ext uri="{BB962C8B-B14F-4D97-AF65-F5344CB8AC3E}">
        <p14:creationId xmlns:p14="http://schemas.microsoft.com/office/powerpoint/2010/main" val="101135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0AE46-5E3D-43AF-B130-33EB828749B3}" type="datetimeFigureOut">
              <a:rPr lang="de-CH" smtClean="0"/>
              <a:t>18.09.2019</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1E8DBB90-63E5-4190-B194-6EC31F7FB64B}" type="slidenum">
              <a:rPr lang="de-CH" smtClean="0"/>
              <a:t>‹Nr.›</a:t>
            </a:fld>
            <a:endParaRPr lang="de-CH"/>
          </a:p>
        </p:txBody>
      </p:sp>
    </p:spTree>
    <p:extLst>
      <p:ext uri="{BB962C8B-B14F-4D97-AF65-F5344CB8AC3E}">
        <p14:creationId xmlns:p14="http://schemas.microsoft.com/office/powerpoint/2010/main" val="44892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BCB0AE46-5E3D-43AF-B130-33EB828749B3}" type="datetimeFigureOut">
              <a:rPr lang="de-CH" smtClean="0"/>
              <a:t>18.09.2019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E8DBB90-63E5-4190-B194-6EC31F7FB64B}" type="slidenum">
              <a:rPr lang="de-CH" smtClean="0"/>
              <a:t>‹Nr.›</a:t>
            </a:fld>
            <a:endParaRPr lang="de-CH"/>
          </a:p>
        </p:txBody>
      </p:sp>
    </p:spTree>
    <p:extLst>
      <p:ext uri="{BB962C8B-B14F-4D97-AF65-F5344CB8AC3E}">
        <p14:creationId xmlns:p14="http://schemas.microsoft.com/office/powerpoint/2010/main" val="18205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BCB0AE46-5E3D-43AF-B130-33EB828749B3}" type="datetimeFigureOut">
              <a:rPr lang="de-CH" smtClean="0"/>
              <a:t>18.09.2019</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E8DBB90-63E5-4190-B194-6EC31F7FB64B}" type="slidenum">
              <a:rPr lang="de-CH" smtClean="0"/>
              <a:t>‹Nr.›</a:t>
            </a:fld>
            <a:endParaRPr lang="de-CH"/>
          </a:p>
        </p:txBody>
      </p:sp>
    </p:spTree>
    <p:extLst>
      <p:ext uri="{BB962C8B-B14F-4D97-AF65-F5344CB8AC3E}">
        <p14:creationId xmlns:p14="http://schemas.microsoft.com/office/powerpoint/2010/main" val="26816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0AE46-5E3D-43AF-B130-33EB828749B3}" type="datetimeFigureOut">
              <a:rPr lang="de-CH" smtClean="0"/>
              <a:t>18.09.2019</a:t>
            </a:fld>
            <a:endParaRPr lang="de-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DBB90-63E5-4190-B194-6EC31F7FB64B}" type="slidenum">
              <a:rPr lang="de-CH" smtClean="0"/>
              <a:t>‹Nr.›</a:t>
            </a:fld>
            <a:endParaRPr lang="de-CH"/>
          </a:p>
        </p:txBody>
      </p:sp>
      <p:pic>
        <p:nvPicPr>
          <p:cNvPr id="7" name="Grafik 6">
            <a:extLst>
              <a:ext uri="{FF2B5EF4-FFF2-40B4-BE49-F238E27FC236}">
                <a16:creationId xmlns:a16="http://schemas.microsoft.com/office/drawing/2014/main" id="{3CD3BDD2-E563-454F-BBAF-1D8621CA1794}"/>
              </a:ext>
            </a:extLst>
          </p:cNvPr>
          <p:cNvPicPr>
            <a:picLocks noChangeAspect="1"/>
          </p:cNvPicPr>
          <p:nvPr userDrawn="1"/>
        </p:nvPicPr>
        <p:blipFill>
          <a:blip r:embed="rId14"/>
          <a:stretch>
            <a:fillRect/>
          </a:stretch>
        </p:blipFill>
        <p:spPr>
          <a:xfrm>
            <a:off x="8097795" y="6060178"/>
            <a:ext cx="3781168" cy="545033"/>
          </a:xfrm>
          <a:prstGeom prst="rect">
            <a:avLst/>
          </a:prstGeom>
        </p:spPr>
      </p:pic>
    </p:spTree>
    <p:custDataLst>
      <p:tags r:id="rId13"/>
    </p:custDataLst>
    <p:extLst>
      <p:ext uri="{BB962C8B-B14F-4D97-AF65-F5344CB8AC3E}">
        <p14:creationId xmlns:p14="http://schemas.microsoft.com/office/powerpoint/2010/main" val="3133597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hyperlink" Target="http://www.decorateur-suisse.ch/" TargetMode="Externa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0A4ED85-8C06-468A-A7AC-4A8BD1E6D6E9}"/>
              </a:ext>
            </a:extLst>
          </p:cNvPr>
          <p:cNvPicPr>
            <a:picLocks noChangeAspect="1"/>
          </p:cNvPicPr>
          <p:nvPr/>
        </p:nvPicPr>
        <p:blipFill>
          <a:blip r:embed="rId3"/>
          <a:stretch>
            <a:fillRect/>
          </a:stretch>
        </p:blipFill>
        <p:spPr>
          <a:xfrm>
            <a:off x="917761" y="547690"/>
            <a:ext cx="4601447" cy="663272"/>
          </a:xfrm>
          <a:prstGeom prst="rect">
            <a:avLst/>
          </a:prstGeom>
        </p:spPr>
      </p:pic>
      <p:sp>
        <p:nvSpPr>
          <p:cNvPr id="10" name="Rechteck 9">
            <a:extLst>
              <a:ext uri="{FF2B5EF4-FFF2-40B4-BE49-F238E27FC236}">
                <a16:creationId xmlns:a16="http://schemas.microsoft.com/office/drawing/2014/main" id="{BC2680E3-F259-48A5-8954-786A1E98DBA8}"/>
              </a:ext>
            </a:extLst>
          </p:cNvPr>
          <p:cNvSpPr/>
          <p:nvPr/>
        </p:nvSpPr>
        <p:spPr>
          <a:xfrm>
            <a:off x="0" y="1456945"/>
            <a:ext cx="12192000" cy="5408612"/>
          </a:xfrm>
          <a:prstGeom prst="rect">
            <a:avLst/>
          </a:prstGeom>
          <a:solidFill>
            <a:srgbClr val="E40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itel 1">
            <a:extLst>
              <a:ext uri="{FF2B5EF4-FFF2-40B4-BE49-F238E27FC236}">
                <a16:creationId xmlns:a16="http://schemas.microsoft.com/office/drawing/2014/main" id="{85D08125-96C3-4FF6-B8AE-6ED279E8838B}"/>
              </a:ext>
            </a:extLst>
          </p:cNvPr>
          <p:cNvSpPr>
            <a:spLocks noGrp="1"/>
          </p:cNvSpPr>
          <p:nvPr>
            <p:ph type="ctrTitle"/>
          </p:nvPr>
        </p:nvSpPr>
        <p:spPr>
          <a:xfrm>
            <a:off x="890608" y="2034884"/>
            <a:ext cx="11105921" cy="1738046"/>
          </a:xfrm>
        </p:spPr>
        <p:txBody>
          <a:bodyPr>
            <a:noAutofit/>
          </a:bodyPr>
          <a:lstStyle/>
          <a:p>
            <a:pPr algn="l">
              <a:lnSpc>
                <a:spcPct val="150000"/>
              </a:lnSpc>
              <a:spcAft>
                <a:spcPts val="600"/>
              </a:spcAft>
            </a:pPr>
            <a:r>
              <a:rPr lang="de-CH" sz="4000">
                <a:solidFill>
                  <a:schemeClr val="bg1"/>
                </a:solidFill>
                <a:latin typeface="Arial" panose="020B0604020202020204" pitchFamily="34" charset="0"/>
                <a:cs typeface="Arial" panose="020B0604020202020204" pitchFamily="34" charset="0"/>
              </a:rPr>
              <a:t>Tapissière-décoratrice CFC/</a:t>
            </a:r>
            <a:br>
              <a:rPr lang="de-CH" sz="4000">
                <a:solidFill>
                  <a:schemeClr val="bg1"/>
                </a:solidFill>
                <a:latin typeface="Arial" panose="020B0604020202020204" pitchFamily="34" charset="0"/>
                <a:cs typeface="Arial" panose="020B0604020202020204" pitchFamily="34" charset="0"/>
              </a:rPr>
            </a:br>
            <a:r>
              <a:rPr lang="de-CH" sz="4000">
                <a:solidFill>
                  <a:schemeClr val="bg1"/>
                </a:solidFill>
                <a:latin typeface="Arial" panose="020B0604020202020204" pitchFamily="34" charset="0"/>
                <a:cs typeface="Arial" panose="020B0604020202020204" pitchFamily="34" charset="0"/>
              </a:rPr>
              <a:t>Tapissier-décorateur CFC</a:t>
            </a:r>
          </a:p>
        </p:txBody>
      </p:sp>
      <p:sp>
        <p:nvSpPr>
          <p:cNvPr id="12" name="Untertitel 2">
            <a:extLst>
              <a:ext uri="{FF2B5EF4-FFF2-40B4-BE49-F238E27FC236}">
                <a16:creationId xmlns:a16="http://schemas.microsoft.com/office/drawing/2014/main" id="{9A83B39E-2EC8-4F52-950C-DEFD6ED4148D}"/>
              </a:ext>
            </a:extLst>
          </p:cNvPr>
          <p:cNvSpPr>
            <a:spLocks noGrp="1"/>
          </p:cNvSpPr>
          <p:nvPr>
            <p:ph type="subTitle" idx="1"/>
          </p:nvPr>
        </p:nvSpPr>
        <p:spPr>
          <a:xfrm>
            <a:off x="924616" y="5453449"/>
            <a:ext cx="10937869" cy="1107689"/>
          </a:xfrm>
        </p:spPr>
        <p:txBody>
          <a:bodyPr>
            <a:normAutofit lnSpcReduction="10000"/>
          </a:bodyPr>
          <a:lstStyle/>
          <a:p>
            <a:pPr algn="l">
              <a:lnSpc>
                <a:spcPct val="150000"/>
              </a:lnSpc>
            </a:pPr>
            <a:r>
              <a:rPr lang="de-CH">
                <a:solidFill>
                  <a:schemeClr val="bg1"/>
                </a:solidFill>
                <a:latin typeface="Arial" panose="020B0604020202020204" pitchFamily="34" charset="0"/>
                <a:cs typeface="Arial" panose="020B0604020202020204" pitchFamily="34" charset="0"/>
              </a:rPr>
              <a:t>séance d'information</a:t>
            </a:r>
            <a:br>
              <a:rPr lang="de-CH">
                <a:solidFill>
                  <a:schemeClr val="bg1"/>
                </a:solidFill>
                <a:latin typeface="Arial" panose="020B0604020202020204" pitchFamily="34" charset="0"/>
                <a:cs typeface="Arial" panose="020B0604020202020204" pitchFamily="34" charset="0"/>
              </a:rPr>
            </a:br>
            <a:r>
              <a:rPr lang="de-CH">
                <a:solidFill>
                  <a:schemeClr val="bg1"/>
                </a:solidFill>
                <a:latin typeface="Arial" panose="020B0604020202020204" pitchFamily="34" charset="0"/>
                <a:cs typeface="Arial" panose="020B0604020202020204" pitchFamily="34" charset="0"/>
              </a:rPr>
              <a:t>septembre 2019</a:t>
            </a:r>
          </a:p>
        </p:txBody>
      </p:sp>
    </p:spTree>
    <p:custDataLst>
      <p:tags r:id="rId1"/>
    </p:custDataLst>
    <p:extLst>
      <p:ext uri="{BB962C8B-B14F-4D97-AF65-F5344CB8AC3E}">
        <p14:creationId xmlns:p14="http://schemas.microsoft.com/office/powerpoint/2010/main" val="402337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Tapissier-décorateur CFC: profil de la profession</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4"/>
            <a:ext cx="7507701" cy="1356179"/>
          </a:xfrm>
        </p:spPr>
        <p:txBody>
          <a:bodyPr>
            <a:normAutofit/>
          </a:bodyPr>
          <a:lstStyle/>
          <a:p>
            <a:pPr marL="0" indent="0">
              <a:lnSpc>
                <a:spcPts val="2500"/>
              </a:lnSpc>
              <a:buNone/>
            </a:pPr>
            <a:r>
              <a:rPr lang="de-CH" sz="1800">
                <a:latin typeface="Arial" panose="020B0604020202020204" pitchFamily="34" charset="0"/>
                <a:cs typeface="Arial" panose="020B0604020202020204" pitchFamily="34" charset="0"/>
              </a:rPr>
              <a:t>Tapissiers-décorateurs </a:t>
            </a:r>
            <a:r>
              <a:rPr lang="fr-FR" sz="1800">
                <a:latin typeface="Arial" panose="020B0604020202020204" pitchFamily="34" charset="0"/>
                <a:cs typeface="Arial" panose="020B0604020202020204" pitchFamily="34" charset="0"/>
              </a:rPr>
              <a:t>communiquent de façon professionnelle avec les clients, sont discrets et ont une présentation soignée</a:t>
            </a:r>
            <a:r>
              <a:rPr lang="de-CH" sz="1800">
                <a:latin typeface="Arial" panose="020B0604020202020204" pitchFamily="34" charset="0"/>
                <a:cs typeface="Arial" panose="020B0604020202020204" pitchFamily="34" charset="0"/>
              </a:rPr>
              <a:t>.</a:t>
            </a:r>
          </a:p>
        </p:txBody>
      </p:sp>
      <p:pic>
        <p:nvPicPr>
          <p:cNvPr id="5" name="Grafik 4">
            <a:extLst>
              <a:ext uri="{FF2B5EF4-FFF2-40B4-BE49-F238E27FC236}">
                <a16:creationId xmlns:a16="http://schemas.microsoft.com/office/drawing/2014/main" id="{CA747780-ED6D-4E01-BB8C-BF1C41DBA48C}"/>
              </a:ext>
            </a:extLst>
          </p:cNvPr>
          <p:cNvPicPr>
            <a:picLocks noChangeAspect="1"/>
          </p:cNvPicPr>
          <p:nvPr/>
        </p:nvPicPr>
        <p:blipFill>
          <a:blip r:embed="rId3"/>
          <a:stretch>
            <a:fillRect/>
          </a:stretch>
        </p:blipFill>
        <p:spPr>
          <a:xfrm>
            <a:off x="587375" y="3407405"/>
            <a:ext cx="4726030" cy="3450595"/>
          </a:xfrm>
          <a:prstGeom prst="rect">
            <a:avLst/>
          </a:prstGeom>
        </p:spPr>
      </p:pic>
    </p:spTree>
    <p:custDataLst>
      <p:tags r:id="rId1"/>
    </p:custDataLst>
    <p:extLst>
      <p:ext uri="{BB962C8B-B14F-4D97-AF65-F5344CB8AC3E}">
        <p14:creationId xmlns:p14="http://schemas.microsoft.com/office/powerpoint/2010/main" val="687810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Domaines de compétence opérationnelles</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5"/>
            <a:ext cx="10596890" cy="2641282"/>
          </a:xfrm>
        </p:spPr>
        <p:txBody>
          <a:bodyPr>
            <a:normAutofit/>
          </a:bodyPr>
          <a:lstStyle/>
          <a:p>
            <a:pPr marL="457200" indent="-457200">
              <a:buFont typeface="+mj-lt"/>
              <a:buAutoNum type="alphaLcParenR"/>
            </a:pPr>
            <a:r>
              <a:rPr lang="de-CH" sz="2000">
                <a:latin typeface="Arial" panose="020B0604020202020204" pitchFamily="34" charset="0"/>
                <a:cs typeface="Arial" panose="020B0604020202020204" pitchFamily="34" charset="0"/>
              </a:rPr>
              <a:t>Rembourrage</a:t>
            </a:r>
          </a:p>
          <a:p>
            <a:pPr marL="457200" indent="-457200">
              <a:buFont typeface="+mj-lt"/>
              <a:buAutoNum type="alphaLcParenR"/>
            </a:pPr>
            <a:r>
              <a:rPr lang="fr-FR" sz="2000">
                <a:latin typeface="Arial" panose="020B0604020202020204" pitchFamily="34" charset="0"/>
                <a:cs typeface="Arial" panose="020B0604020202020204" pitchFamily="34" charset="0"/>
              </a:rPr>
              <a:t>Pose de rideaux et de systèmes de rideaux</a:t>
            </a:r>
          </a:p>
          <a:p>
            <a:pPr marL="457200" indent="-457200">
              <a:buFont typeface="+mj-lt"/>
              <a:buAutoNum type="alphaLcParenR"/>
            </a:pPr>
            <a:r>
              <a:rPr lang="fr-FR" sz="2000">
                <a:latin typeface="Arial" panose="020B0604020202020204" pitchFamily="34" charset="0"/>
                <a:cs typeface="Arial" panose="020B0604020202020204" pitchFamily="34" charset="0"/>
              </a:rPr>
              <a:t>Installation de meubles et d'objets</a:t>
            </a:r>
          </a:p>
          <a:p>
            <a:pPr marL="457200" indent="-457200">
              <a:buFont typeface="+mj-lt"/>
              <a:buAutoNum type="alphaLcParenR"/>
            </a:pPr>
            <a:r>
              <a:rPr lang="fr-FR" sz="2000">
                <a:latin typeface="Arial" panose="020B0604020202020204" pitchFamily="34" charset="0"/>
                <a:cs typeface="Arial" panose="020B0604020202020204" pitchFamily="34" charset="0"/>
              </a:rPr>
              <a:t>Couverture de sols de revêtements textiles</a:t>
            </a:r>
          </a:p>
          <a:p>
            <a:pPr marL="457200" indent="-457200">
              <a:buFont typeface="+mj-lt"/>
              <a:buAutoNum type="alphaLcParenR"/>
            </a:pPr>
            <a:r>
              <a:rPr lang="fr-FR" sz="2000">
                <a:latin typeface="Arial" panose="020B0604020202020204" pitchFamily="34" charset="0"/>
                <a:cs typeface="Arial" panose="020B0604020202020204" pitchFamily="34" charset="0"/>
              </a:rPr>
              <a:t>Pose de tissus sur des surfaces</a:t>
            </a:r>
          </a:p>
          <a:p>
            <a:pPr marL="457200" indent="-457200">
              <a:buFont typeface="+mj-lt"/>
              <a:buAutoNum type="alphaLcParenR"/>
            </a:pPr>
            <a:r>
              <a:rPr lang="de-CH" sz="2000">
                <a:latin typeface="Arial" panose="020B0604020202020204" pitchFamily="34" charset="0"/>
                <a:cs typeface="Arial" panose="020B0604020202020204" pitchFamily="34" charset="0"/>
              </a:rPr>
              <a:t>Communication et documentation</a:t>
            </a:r>
            <a:endParaRPr lang="de-CH" sz="180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CBEC3957-C402-403F-8A25-69346C99EF91}"/>
              </a:ext>
            </a:extLst>
          </p:cNvPr>
          <p:cNvPicPr>
            <a:picLocks noChangeAspect="1"/>
          </p:cNvPicPr>
          <p:nvPr/>
        </p:nvPicPr>
        <p:blipFill>
          <a:blip r:embed="rId3"/>
          <a:stretch>
            <a:fillRect/>
          </a:stretch>
        </p:blipFill>
        <p:spPr>
          <a:xfrm>
            <a:off x="587376" y="4074387"/>
            <a:ext cx="5030830" cy="2783613"/>
          </a:xfrm>
          <a:prstGeom prst="rect">
            <a:avLst/>
          </a:prstGeom>
        </p:spPr>
      </p:pic>
    </p:spTree>
    <p:custDataLst>
      <p:tags r:id="rId1"/>
    </p:custDataLst>
    <p:extLst>
      <p:ext uri="{BB962C8B-B14F-4D97-AF65-F5344CB8AC3E}">
        <p14:creationId xmlns:p14="http://schemas.microsoft.com/office/powerpoint/2010/main" val="250929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Formation en entreprise</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4"/>
            <a:ext cx="11412436" cy="4605103"/>
          </a:xfrm>
        </p:spPr>
        <p:txBody>
          <a:bodyPr>
            <a:normAutofit/>
          </a:bodyPr>
          <a:lstStyle/>
          <a:p>
            <a:r>
              <a:rPr lang="de-CH" sz="2000">
                <a:latin typeface="Arial" panose="020B0604020202020204" pitchFamily="34" charset="0"/>
                <a:cs typeface="Arial" panose="020B0604020202020204" pitchFamily="34" charset="0"/>
              </a:rPr>
              <a:t>Plan de formation en entreprise (modèle)</a:t>
            </a:r>
          </a:p>
          <a:p>
            <a:r>
              <a:rPr lang="fr-FR" sz="2000">
                <a:latin typeface="Arial" panose="020B0604020202020204" pitchFamily="34" charset="0"/>
                <a:cs typeface="Arial" panose="020B0604020202020204" pitchFamily="34" charset="0"/>
              </a:rPr>
              <a:t>Documentation d'apprentissage avec travaux pratiques</a:t>
            </a:r>
          </a:p>
          <a:p>
            <a:r>
              <a:rPr lang="de-CH" sz="2000">
                <a:latin typeface="Arial" panose="020B0604020202020204" pitchFamily="34" charset="0"/>
                <a:cs typeface="Arial" panose="020B0604020202020204" pitchFamily="34" charset="0"/>
              </a:rPr>
              <a:t>Rapport de formation</a:t>
            </a:r>
          </a:p>
          <a:p>
            <a:r>
              <a:rPr lang="fr-FR" sz="2000">
                <a:latin typeface="Arial" panose="020B0604020202020204" pitchFamily="34" charset="0"/>
                <a:cs typeface="Arial" panose="020B0604020202020204" pitchFamily="34" charset="0"/>
              </a:rPr>
              <a:t>Guide et agenda pour les apprentissages d'essai</a:t>
            </a:r>
            <a:endParaRPr lang="de-CH" sz="180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0CBAE0B7-B20D-4280-AD11-970948618D28}"/>
              </a:ext>
            </a:extLst>
          </p:cNvPr>
          <p:cNvPicPr>
            <a:picLocks noChangeAspect="1"/>
          </p:cNvPicPr>
          <p:nvPr/>
        </p:nvPicPr>
        <p:blipFill>
          <a:blip r:embed="rId3"/>
          <a:stretch>
            <a:fillRect/>
          </a:stretch>
        </p:blipFill>
        <p:spPr>
          <a:xfrm>
            <a:off x="7952495" y="1350532"/>
            <a:ext cx="4231267" cy="3776870"/>
          </a:xfrm>
          <a:prstGeom prst="rect">
            <a:avLst/>
          </a:prstGeom>
        </p:spPr>
      </p:pic>
    </p:spTree>
    <p:custDataLst>
      <p:tags r:id="rId1"/>
    </p:custDataLst>
    <p:extLst>
      <p:ext uri="{BB962C8B-B14F-4D97-AF65-F5344CB8AC3E}">
        <p14:creationId xmlns:p14="http://schemas.microsoft.com/office/powerpoint/2010/main" val="304735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Formation à l’école professionnelle</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4"/>
            <a:ext cx="11412436" cy="4605103"/>
          </a:xfrm>
        </p:spPr>
        <p:txBody>
          <a:bodyPr>
            <a:normAutofit/>
          </a:bodyPr>
          <a:lstStyle/>
          <a:p>
            <a:r>
              <a:rPr lang="de-CH" sz="2000">
                <a:latin typeface="Arial" panose="020B0604020202020204" pitchFamily="34" charset="0"/>
                <a:cs typeface="Arial" panose="020B0604020202020204" pitchFamily="34" charset="0"/>
              </a:rPr>
              <a:t>école professionnelle à Soleure et Vevey</a:t>
            </a:r>
          </a:p>
          <a:p>
            <a:r>
              <a:rPr lang="de-CH" sz="2000">
                <a:latin typeface="Arial" panose="020B0604020202020204" pitchFamily="34" charset="0"/>
                <a:cs typeface="Arial" panose="020B0604020202020204" pitchFamily="34" charset="0"/>
              </a:rPr>
              <a:t>cours en bloc (5 jours enseignement)</a:t>
            </a:r>
          </a:p>
          <a:p>
            <a:r>
              <a:rPr lang="fr-FR" sz="2000">
                <a:latin typeface="Arial" panose="020B0604020202020204" pitchFamily="34" charset="0"/>
                <a:cs typeface="Arial" panose="020B0604020202020204" pitchFamily="34" charset="0"/>
              </a:rPr>
              <a:t>enseignants expérimentés ayant de bonnes connaissances</a:t>
            </a:r>
            <a:br>
              <a:rPr lang="fr-FR" sz="2000">
                <a:latin typeface="Arial" panose="020B0604020202020204" pitchFamily="34" charset="0"/>
                <a:cs typeface="Arial" panose="020B0604020202020204" pitchFamily="34" charset="0"/>
              </a:rPr>
            </a:br>
            <a:r>
              <a:rPr lang="fr-FR" sz="2000">
                <a:latin typeface="Arial" panose="020B0604020202020204" pitchFamily="34" charset="0"/>
                <a:cs typeface="Arial" panose="020B0604020202020204" pitchFamily="34" charset="0"/>
              </a:rPr>
              <a:t>du secteur </a:t>
            </a:r>
            <a:endParaRPr lang="de-CH" sz="180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43A40883-73A6-4DC0-BDB0-0813290FA941}"/>
              </a:ext>
            </a:extLst>
          </p:cNvPr>
          <p:cNvPicPr>
            <a:picLocks noChangeAspect="1"/>
          </p:cNvPicPr>
          <p:nvPr/>
        </p:nvPicPr>
        <p:blipFill>
          <a:blip r:embed="rId3"/>
          <a:stretch>
            <a:fillRect/>
          </a:stretch>
        </p:blipFill>
        <p:spPr>
          <a:xfrm>
            <a:off x="8112124" y="1322388"/>
            <a:ext cx="4079875" cy="3441612"/>
          </a:xfrm>
          <a:prstGeom prst="rect">
            <a:avLst/>
          </a:prstGeom>
        </p:spPr>
      </p:pic>
    </p:spTree>
    <p:custDataLst>
      <p:tags r:id="rId1"/>
    </p:custDataLst>
    <p:extLst>
      <p:ext uri="{BB962C8B-B14F-4D97-AF65-F5344CB8AC3E}">
        <p14:creationId xmlns:p14="http://schemas.microsoft.com/office/powerpoint/2010/main" val="289535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Formation au cours interentreprises (CIE)</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4"/>
            <a:ext cx="11412436" cy="4605103"/>
          </a:xfrm>
        </p:spPr>
        <p:txBody>
          <a:bodyPr>
            <a:normAutofit/>
          </a:bodyPr>
          <a:lstStyle/>
          <a:p>
            <a:r>
              <a:rPr lang="de-CH" sz="2000">
                <a:latin typeface="Arial" panose="020B0604020202020204" pitchFamily="34" charset="0"/>
                <a:cs typeface="Arial" panose="020B0604020202020204" pitchFamily="34" charset="0"/>
              </a:rPr>
              <a:t>centre CIE à Selzach (Soleure)</a:t>
            </a:r>
          </a:p>
          <a:p>
            <a:r>
              <a:rPr lang="de-CH" sz="2000">
                <a:latin typeface="Arial" panose="020B0604020202020204" pitchFamily="34" charset="0"/>
                <a:cs typeface="Arial" panose="020B0604020202020204" pitchFamily="34" charset="0"/>
              </a:rPr>
              <a:t>mise en œuvre avec 5 cours à 5 jours</a:t>
            </a:r>
          </a:p>
          <a:p>
            <a:r>
              <a:rPr lang="fr-FR" sz="2000">
                <a:latin typeface="Arial" panose="020B0604020202020204" pitchFamily="34" charset="0"/>
                <a:cs typeface="Arial" panose="020B0604020202020204" pitchFamily="34" charset="0"/>
              </a:rPr>
              <a:t>enseignants expérimentés ayant de bonnes connaissances</a:t>
            </a:r>
            <a:br>
              <a:rPr lang="fr-FR" sz="2000">
                <a:latin typeface="Arial" panose="020B0604020202020204" pitchFamily="34" charset="0"/>
                <a:cs typeface="Arial" panose="020B0604020202020204" pitchFamily="34" charset="0"/>
              </a:rPr>
            </a:br>
            <a:r>
              <a:rPr lang="fr-FR" sz="2000">
                <a:latin typeface="Arial" panose="020B0604020202020204" pitchFamily="34" charset="0"/>
                <a:cs typeface="Arial" panose="020B0604020202020204" pitchFamily="34" charset="0"/>
              </a:rPr>
              <a:t>du secteur </a:t>
            </a:r>
          </a:p>
          <a:p>
            <a:pPr marL="457200" indent="-457200">
              <a:buFont typeface="+mj-lt"/>
              <a:buAutoNum type="arabicPeriod"/>
            </a:pPr>
            <a:endParaRPr lang="de-CH" sz="180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6012C88D-1FD1-4773-BBCD-E11284697196}"/>
              </a:ext>
            </a:extLst>
          </p:cNvPr>
          <p:cNvPicPr>
            <a:picLocks noChangeAspect="1"/>
          </p:cNvPicPr>
          <p:nvPr/>
        </p:nvPicPr>
        <p:blipFill>
          <a:blip r:embed="rId3"/>
          <a:stretch>
            <a:fillRect/>
          </a:stretch>
        </p:blipFill>
        <p:spPr>
          <a:xfrm>
            <a:off x="7858897" y="1341438"/>
            <a:ext cx="4334837" cy="4103773"/>
          </a:xfrm>
          <a:prstGeom prst="rect">
            <a:avLst/>
          </a:prstGeom>
        </p:spPr>
      </p:pic>
      <p:pic>
        <p:nvPicPr>
          <p:cNvPr id="7" name="Grafik 6">
            <a:extLst>
              <a:ext uri="{FF2B5EF4-FFF2-40B4-BE49-F238E27FC236}">
                <a16:creationId xmlns:a16="http://schemas.microsoft.com/office/drawing/2014/main" id="{011ECA75-3756-448E-A66C-F4C3A1968840}"/>
              </a:ext>
            </a:extLst>
          </p:cNvPr>
          <p:cNvPicPr>
            <a:picLocks noChangeAspect="1"/>
          </p:cNvPicPr>
          <p:nvPr/>
        </p:nvPicPr>
        <p:blipFill>
          <a:blip r:embed="rId4"/>
          <a:stretch>
            <a:fillRect/>
          </a:stretch>
        </p:blipFill>
        <p:spPr>
          <a:xfrm>
            <a:off x="587375" y="3138617"/>
            <a:ext cx="7274072" cy="3719384"/>
          </a:xfrm>
          <a:prstGeom prst="rect">
            <a:avLst/>
          </a:prstGeom>
        </p:spPr>
      </p:pic>
    </p:spTree>
    <p:custDataLst>
      <p:tags r:id="rId1"/>
    </p:custDataLst>
    <p:extLst>
      <p:ext uri="{BB962C8B-B14F-4D97-AF65-F5344CB8AC3E}">
        <p14:creationId xmlns:p14="http://schemas.microsoft.com/office/powerpoint/2010/main" val="407812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fr-FR" sz="2400" b="1">
                <a:latin typeface="Arial" panose="020B0604020202020204" pitchFamily="34" charset="0"/>
                <a:cs typeface="Arial" panose="020B0604020202020204" pitchFamily="34" charset="0"/>
              </a:rPr>
              <a:t>Formation au cours interentreprises (CIE)</a:t>
            </a:r>
            <a:endParaRPr lang="de-CH" sz="2400" b="1">
              <a:latin typeface="Arial" panose="020B0604020202020204" pitchFamily="34" charset="0"/>
              <a:cs typeface="Arial" panose="020B0604020202020204" pitchFamily="34" charset="0"/>
            </a:endParaRPr>
          </a:p>
        </p:txBody>
      </p:sp>
      <p:graphicFrame>
        <p:nvGraphicFramePr>
          <p:cNvPr id="7" name="Tabelle 6">
            <a:extLst>
              <a:ext uri="{FF2B5EF4-FFF2-40B4-BE49-F238E27FC236}">
                <a16:creationId xmlns:a16="http://schemas.microsoft.com/office/drawing/2014/main" id="{D97CC049-8585-4C60-A343-E709343ED5CB}"/>
              </a:ext>
            </a:extLst>
          </p:cNvPr>
          <p:cNvGraphicFramePr>
            <a:graphicFrameLocks noGrp="1"/>
          </p:cNvGraphicFramePr>
          <p:nvPr>
            <p:extLst>
              <p:ext uri="{D42A27DB-BD31-4B8C-83A1-F6EECF244321}">
                <p14:modId xmlns:p14="http://schemas.microsoft.com/office/powerpoint/2010/main" val="3078037366"/>
              </p:ext>
            </p:extLst>
          </p:nvPr>
        </p:nvGraphicFramePr>
        <p:xfrm>
          <a:off x="608840" y="1109282"/>
          <a:ext cx="10920551" cy="4593151"/>
        </p:xfrm>
        <a:graphic>
          <a:graphicData uri="http://schemas.openxmlformats.org/drawingml/2006/table">
            <a:tbl>
              <a:tblPr firstRow="1" firstCol="1" bandRow="1"/>
              <a:tblGrid>
                <a:gridCol w="1458857">
                  <a:extLst>
                    <a:ext uri="{9D8B030D-6E8A-4147-A177-3AD203B41FA5}">
                      <a16:colId xmlns:a16="http://schemas.microsoft.com/office/drawing/2014/main" val="4023192078"/>
                    </a:ext>
                  </a:extLst>
                </a:gridCol>
                <a:gridCol w="1318054">
                  <a:extLst>
                    <a:ext uri="{9D8B030D-6E8A-4147-A177-3AD203B41FA5}">
                      <a16:colId xmlns:a16="http://schemas.microsoft.com/office/drawing/2014/main" val="3163119871"/>
                    </a:ext>
                  </a:extLst>
                </a:gridCol>
                <a:gridCol w="7017818">
                  <a:extLst>
                    <a:ext uri="{9D8B030D-6E8A-4147-A177-3AD203B41FA5}">
                      <a16:colId xmlns:a16="http://schemas.microsoft.com/office/drawing/2014/main" val="4152183779"/>
                    </a:ext>
                  </a:extLst>
                </a:gridCol>
                <a:gridCol w="1125822">
                  <a:extLst>
                    <a:ext uri="{9D8B030D-6E8A-4147-A177-3AD203B41FA5}">
                      <a16:colId xmlns:a16="http://schemas.microsoft.com/office/drawing/2014/main" val="4009619146"/>
                    </a:ext>
                  </a:extLst>
                </a:gridCol>
              </a:tblGrid>
              <a:tr h="198720">
                <a:tc>
                  <a:txBody>
                    <a:bodyPr/>
                    <a:lstStyle/>
                    <a:p>
                      <a:pPr algn="ctr">
                        <a:lnSpc>
                          <a:spcPts val="1700"/>
                        </a:lnSpc>
                        <a:spcBef>
                          <a:spcPts val="300"/>
                        </a:spcBef>
                        <a:spcAft>
                          <a:spcPts val="300"/>
                        </a:spcAft>
                      </a:pPr>
                      <a:r>
                        <a:rPr lang="de-CH" sz="1400" b="1">
                          <a:effectLst/>
                          <a:latin typeface="Arial" panose="020B0604020202020204" pitchFamily="34" charset="0"/>
                          <a:ea typeface="Calibri" panose="020F0502020204030204" pitchFamily="34" charset="0"/>
                          <a:cs typeface="Arial" panose="020B0604020202020204" pitchFamily="34" charset="0"/>
                        </a:rPr>
                        <a:t>Année</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ts val="1700"/>
                        </a:lnSpc>
                        <a:spcBef>
                          <a:spcPts val="300"/>
                        </a:spcBef>
                        <a:spcAft>
                          <a:spcPts val="300"/>
                        </a:spcAft>
                      </a:pPr>
                      <a:r>
                        <a:rPr lang="de-CH" sz="1400" b="1">
                          <a:effectLst/>
                          <a:latin typeface="Arial" panose="020B0604020202020204" pitchFamily="34" charset="0"/>
                          <a:ea typeface="Calibri" panose="020F0502020204030204" pitchFamily="34" charset="0"/>
                          <a:cs typeface="Arial" panose="020B0604020202020204" pitchFamily="34" charset="0"/>
                        </a:rPr>
                        <a:t>Cours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ts val="1700"/>
                        </a:lnSpc>
                        <a:spcBef>
                          <a:spcPts val="300"/>
                        </a:spcBef>
                        <a:spcAft>
                          <a:spcPts val="300"/>
                        </a:spcAft>
                      </a:pPr>
                      <a:r>
                        <a:rPr lang="de-CH" sz="1400" b="1">
                          <a:effectLst/>
                          <a:latin typeface="Arial" panose="020B0604020202020204" pitchFamily="34" charset="0"/>
                          <a:ea typeface="Calibri" panose="020F0502020204030204" pitchFamily="34" charset="0"/>
                          <a:cs typeface="Arial" panose="020B0604020202020204" pitchFamily="34" charset="0"/>
                        </a:rPr>
                        <a:t>Compétences opérationnelles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ts val="1700"/>
                        </a:lnSpc>
                        <a:spcBef>
                          <a:spcPts val="300"/>
                        </a:spcBef>
                        <a:spcAft>
                          <a:spcPts val="300"/>
                        </a:spcAft>
                      </a:pPr>
                      <a:r>
                        <a:rPr lang="de-CH" sz="1400" b="1">
                          <a:effectLst/>
                          <a:latin typeface="Arial" panose="020B0604020202020204" pitchFamily="34" charset="0"/>
                          <a:ea typeface="Calibri" panose="020F0502020204030204" pitchFamily="34" charset="0"/>
                          <a:cs typeface="Arial" panose="020B0604020202020204" pitchFamily="34" charset="0"/>
                        </a:rPr>
                        <a:t>Durée</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252644121"/>
                  </a:ext>
                </a:extLst>
              </a:tr>
              <a:tr h="779593">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1</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cours 1</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7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Effectuer le rembourrage classique d’un meuble </a:t>
                      </a:r>
                      <a:b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Effectuer le rembourrage moderne d’un meuble </a:t>
                      </a:r>
                      <a:b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Recouvrir des meubles rembourrés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5 jours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008276"/>
                  </a:ext>
                </a:extLst>
              </a:tr>
              <a:tr h="779593">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1</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cours 2</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7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Préparer le sol en vue de la pose d’un revêtement de sol </a:t>
                      </a:r>
                      <a:b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Poser des revêtements de sol textiles </a:t>
                      </a:r>
                      <a:b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Exécuter les travaux de finition suite à la pose de revêtements de sol</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5 jours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469535"/>
                  </a:ext>
                </a:extLst>
              </a:tr>
              <a:tr h="779593">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2</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cours 3</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7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Poser des systèmes de rideaux et des rideaux techniques </a:t>
                      </a:r>
                      <a:b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Poser des tringles, des barres, des décors et des rideaux de décoration </a:t>
                      </a:r>
                      <a:b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Poser divers matériaux en tentures murales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5 jours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106745"/>
                  </a:ext>
                </a:extLst>
              </a:tr>
              <a:tr h="779593">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2</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cours 4</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7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Effectuer le rembourrage classique d’un meuble </a:t>
                      </a:r>
                      <a:b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Recouvrir des meubles rembourrés </a:t>
                      </a:r>
                      <a:b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Capitonner des rembourrages classiques et modernes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5 jours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542306"/>
                  </a:ext>
                </a:extLst>
              </a:tr>
              <a:tr h="1070029">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3</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cours 5</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7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Remettre en état des meubles rembourrés d’après les souhaits du client </a:t>
                      </a:r>
                      <a:b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Confectionner des housses et des coussins </a:t>
                      </a:r>
                      <a:b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Livrer et monter des meubles et des éléments de meubles chez le client </a:t>
                      </a:r>
                      <a:b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Gainer des surfaces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5 jours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349793"/>
                  </a:ext>
                </a:extLst>
              </a:tr>
              <a:tr h="198720">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 </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a:effectLst/>
                          <a:latin typeface="Arial" panose="020B0604020202020204" pitchFamily="34" charset="0"/>
                          <a:ea typeface="Calibri" panose="020F0502020204030204" pitchFamily="34" charset="0"/>
                          <a:cs typeface="Arial" panose="020B0604020202020204" pitchFamily="34" charset="0"/>
                        </a:rPr>
                        <a:t> </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700"/>
                        </a:lnSpc>
                        <a:spcBef>
                          <a:spcPts val="300"/>
                        </a:spcBef>
                        <a:spcAft>
                          <a:spcPts val="300"/>
                        </a:spcAft>
                      </a:pPr>
                      <a:r>
                        <a:rPr lang="de-CH" sz="1400" b="1">
                          <a:effectLst/>
                          <a:latin typeface="Arial" panose="020B0604020202020204" pitchFamily="34" charset="0"/>
                          <a:ea typeface="Calibri" panose="020F0502020204030204" pitchFamily="34" charset="0"/>
                          <a:cs typeface="Arial" panose="020B0604020202020204" pitchFamily="34" charset="0"/>
                        </a:rPr>
                        <a:t>Total</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300"/>
                        </a:spcAft>
                      </a:pPr>
                      <a:r>
                        <a:rPr lang="de-CH" sz="1400" b="1">
                          <a:effectLst/>
                          <a:latin typeface="Arial" panose="020B0604020202020204" pitchFamily="34" charset="0"/>
                          <a:ea typeface="Calibri" panose="020F0502020204030204" pitchFamily="34" charset="0"/>
                          <a:cs typeface="Arial" panose="020B0604020202020204" pitchFamily="34" charset="0"/>
                        </a:rPr>
                        <a:t>25 jours</a:t>
                      </a:r>
                      <a:endParaRPr lang="de-CH"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154640"/>
                  </a:ext>
                </a:extLst>
              </a:tr>
            </a:tbl>
          </a:graphicData>
        </a:graphic>
      </p:graphicFrame>
    </p:spTree>
    <p:custDataLst>
      <p:tags r:id="rId1"/>
    </p:custDataLst>
    <p:extLst>
      <p:ext uri="{BB962C8B-B14F-4D97-AF65-F5344CB8AC3E}">
        <p14:creationId xmlns:p14="http://schemas.microsoft.com/office/powerpoint/2010/main" val="3451919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fr-FR" sz="2400" b="1">
                <a:latin typeface="Arial" panose="020B0604020202020204" pitchFamily="34" charset="0"/>
                <a:cs typeface="Arial" panose="020B0604020202020204" pitchFamily="34" charset="0"/>
              </a:rPr>
              <a:t>La formation des apprenants en vaut la peine !</a:t>
            </a:r>
            <a:endParaRPr lang="de-CH" sz="2400" b="1">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4"/>
            <a:ext cx="11412436" cy="4605103"/>
          </a:xfrm>
        </p:spPr>
        <p:txBody>
          <a:bodyPr>
            <a:normAutofit/>
          </a:bodyPr>
          <a:lstStyle/>
          <a:p>
            <a:r>
              <a:rPr lang="fr-FR" sz="2000">
                <a:latin typeface="Arial" panose="020B0604020202020204" pitchFamily="34" charset="0"/>
                <a:cs typeface="Arial" panose="020B0604020202020204" pitchFamily="34" charset="0"/>
              </a:rPr>
              <a:t>Promouvoir les jeunes talents et renforcer le secteur</a:t>
            </a:r>
          </a:p>
          <a:p>
            <a:r>
              <a:rPr lang="de-CH" sz="2000">
                <a:latin typeface="Arial" panose="020B0604020202020204" pitchFamily="34" charset="0"/>
                <a:cs typeface="Arial" panose="020B0604020202020204" pitchFamily="34" charset="0"/>
              </a:rPr>
              <a:t>Futurs experts du secteur</a:t>
            </a:r>
          </a:p>
          <a:p>
            <a:r>
              <a:rPr lang="fr-FR" sz="2000">
                <a:latin typeface="Arial" panose="020B0604020202020204" pitchFamily="34" charset="0"/>
                <a:cs typeface="Arial" panose="020B0604020202020204" pitchFamily="34" charset="0"/>
              </a:rPr>
              <a:t>La formation des apprenants en vaut la peine </a:t>
            </a:r>
            <a:r>
              <a:rPr lang="de-CH" sz="2000">
                <a:latin typeface="Arial" panose="020B0604020202020204" pitchFamily="34" charset="0"/>
                <a:cs typeface="Arial" panose="020B0604020202020204" pitchFamily="34" charset="0"/>
              </a:rPr>
              <a:t>:</a:t>
            </a:r>
            <a:br>
              <a:rPr lang="de-CH" sz="2000">
                <a:latin typeface="Arial" panose="020B0604020202020204" pitchFamily="34" charset="0"/>
                <a:cs typeface="Arial" panose="020B0604020202020204" pitchFamily="34" charset="0"/>
              </a:rPr>
            </a:br>
            <a:r>
              <a:rPr lang="de-CH" sz="2000">
                <a:latin typeface="Arial" panose="020B0604020202020204" pitchFamily="34" charset="0"/>
                <a:cs typeface="Arial" panose="020B0604020202020204" pitchFamily="34" charset="0"/>
              </a:rPr>
              <a:t>environ CHF 20’000.- bénéfice</a:t>
            </a:r>
          </a:p>
          <a:p>
            <a:r>
              <a:rPr lang="de-CH" sz="2000">
                <a:solidFill>
                  <a:srgbClr val="FF0000"/>
                </a:solidFill>
                <a:latin typeface="Arial" panose="020B0604020202020204" pitchFamily="34" charset="0"/>
                <a:cs typeface="Arial" panose="020B0604020202020204" pitchFamily="34" charset="0"/>
              </a:rPr>
              <a:t>But 2020: </a:t>
            </a:r>
            <a:br>
              <a:rPr lang="de-CH" sz="2000">
                <a:solidFill>
                  <a:srgbClr val="FF0000"/>
                </a:solidFill>
                <a:latin typeface="Arial" panose="020B0604020202020204" pitchFamily="34" charset="0"/>
                <a:cs typeface="Arial" panose="020B0604020202020204" pitchFamily="34" charset="0"/>
              </a:rPr>
            </a:br>
            <a:r>
              <a:rPr lang="de-CH" sz="2000">
                <a:solidFill>
                  <a:srgbClr val="FF0000"/>
                </a:solidFill>
                <a:latin typeface="Arial" panose="020B0604020202020204" pitchFamily="34" charset="0"/>
                <a:cs typeface="Arial" panose="020B0604020202020204" pitchFamily="34" charset="0"/>
              </a:rPr>
              <a:t>35 nouveaux apprentis</a:t>
            </a:r>
            <a:br>
              <a:rPr lang="de-CH" sz="2000">
                <a:solidFill>
                  <a:srgbClr val="FF0000"/>
                </a:solidFill>
                <a:latin typeface="Arial" panose="020B0604020202020204" pitchFamily="34" charset="0"/>
                <a:cs typeface="Arial" panose="020B0604020202020204" pitchFamily="34" charset="0"/>
              </a:rPr>
            </a:br>
            <a:r>
              <a:rPr lang="de-CH" sz="2000">
                <a:solidFill>
                  <a:srgbClr val="FF0000"/>
                </a:solidFill>
                <a:latin typeface="Arial" panose="020B0604020202020204" pitchFamily="34" charset="0"/>
                <a:cs typeface="Arial" panose="020B0604020202020204" pitchFamily="34" charset="0"/>
              </a:rPr>
              <a:t>  5 nouveaux entreprises formatrices</a:t>
            </a:r>
          </a:p>
          <a:p>
            <a:pPr marL="457200" indent="-457200">
              <a:buFont typeface="+mj-lt"/>
              <a:buAutoNum type="arabicPeriod"/>
            </a:pPr>
            <a:endParaRPr lang="de-CH" sz="180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656977A1-12AC-4A83-87BA-DA474DD7BFDD}"/>
              </a:ext>
            </a:extLst>
          </p:cNvPr>
          <p:cNvPicPr>
            <a:picLocks noChangeAspect="1"/>
          </p:cNvPicPr>
          <p:nvPr/>
        </p:nvPicPr>
        <p:blipFill rotWithShape="1">
          <a:blip r:embed="rId3"/>
          <a:srcRect l="27592" r="11348"/>
          <a:stretch/>
        </p:blipFill>
        <p:spPr>
          <a:xfrm>
            <a:off x="8112125" y="1341438"/>
            <a:ext cx="4077730" cy="3430588"/>
          </a:xfrm>
          <a:prstGeom prst="rect">
            <a:avLst/>
          </a:prstGeom>
        </p:spPr>
      </p:pic>
    </p:spTree>
    <p:custDataLst>
      <p:tags r:id="rId1"/>
    </p:custDataLst>
    <p:extLst>
      <p:ext uri="{BB962C8B-B14F-4D97-AF65-F5344CB8AC3E}">
        <p14:creationId xmlns:p14="http://schemas.microsoft.com/office/powerpoint/2010/main" val="94383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Questions et réponses</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4"/>
            <a:ext cx="11412436" cy="4605103"/>
          </a:xfrm>
        </p:spPr>
        <p:txBody>
          <a:bodyPr>
            <a:normAutofit/>
          </a:bodyPr>
          <a:lstStyle/>
          <a:p>
            <a:pPr marL="0" indent="0">
              <a:buNone/>
            </a:pPr>
            <a:r>
              <a:rPr lang="fr-FR" sz="2000" b="1">
                <a:latin typeface="Arial" panose="020B0604020202020204" pitchFamily="34" charset="0"/>
                <a:cs typeface="Arial" panose="020B0604020202020204" pitchFamily="34" charset="0"/>
              </a:rPr>
              <a:t>Où dois-je m'inscrire si je veux former des apprentis en tant que nouvelle entreprise ?</a:t>
            </a:r>
            <a:endParaRPr lang="de-CH" sz="2000" b="1">
              <a:latin typeface="Arial" panose="020B0604020202020204" pitchFamily="34" charset="0"/>
              <a:cs typeface="Arial" panose="020B0604020202020204" pitchFamily="34" charset="0"/>
            </a:endParaRPr>
          </a:p>
          <a:p>
            <a:pPr marL="0" indent="0">
              <a:buNone/>
            </a:pPr>
            <a:r>
              <a:rPr lang="de-CH" sz="2000">
                <a:solidFill>
                  <a:srgbClr val="FF0000"/>
                </a:solidFill>
                <a:latin typeface="Arial" panose="020B0604020202020204" pitchFamily="34" charset="0"/>
                <a:cs typeface="Arial" panose="020B0604020202020204" pitchFamily="34" charset="0"/>
                <a:sym typeface="Wingdings" panose="05000000000000000000" pitchFamily="2" charset="2"/>
              </a:rPr>
              <a:t></a:t>
            </a:r>
            <a:r>
              <a:rPr lang="de-CH" sz="2000">
                <a:solidFill>
                  <a:srgbClr val="FF0000"/>
                </a:solidFill>
                <a:latin typeface="Arial" panose="020B0604020202020204" pitchFamily="34" charset="0"/>
                <a:cs typeface="Arial" panose="020B0604020202020204" pitchFamily="34" charset="0"/>
              </a:rPr>
              <a:t> </a:t>
            </a:r>
            <a:r>
              <a:rPr lang="fr-FR" sz="2000">
                <a:solidFill>
                  <a:srgbClr val="FF0000"/>
                </a:solidFill>
                <a:latin typeface="Arial" panose="020B0604020202020204" pitchFamily="34" charset="0"/>
                <a:cs typeface="Arial" panose="020B0604020202020204" pitchFamily="34" charset="0"/>
              </a:rPr>
              <a:t>Office cantonal de la formation professionnelle</a:t>
            </a:r>
            <a:endParaRPr lang="de-CH" sz="2000">
              <a:solidFill>
                <a:srgbClr val="FF0000"/>
              </a:solidFill>
              <a:latin typeface="Arial" panose="020B0604020202020204" pitchFamily="34" charset="0"/>
              <a:cs typeface="Arial" panose="020B0604020202020204" pitchFamily="34" charset="0"/>
            </a:endParaRPr>
          </a:p>
          <a:p>
            <a:pPr marL="0" indent="0">
              <a:buNone/>
            </a:pPr>
            <a:endParaRPr lang="de-CH" sz="2000">
              <a:solidFill>
                <a:srgbClr val="FF0000"/>
              </a:solidFill>
              <a:latin typeface="Arial" panose="020B0604020202020204" pitchFamily="34" charset="0"/>
              <a:cs typeface="Arial" panose="020B0604020202020204" pitchFamily="34" charset="0"/>
            </a:endParaRPr>
          </a:p>
          <a:p>
            <a:pPr marL="0" indent="0">
              <a:buNone/>
            </a:pPr>
            <a:r>
              <a:rPr lang="fr-FR" sz="2000" b="1">
                <a:latin typeface="Arial" panose="020B0604020202020204" pitchFamily="34" charset="0"/>
                <a:cs typeface="Arial" panose="020B0604020202020204" pitchFamily="34" charset="0"/>
              </a:rPr>
              <a:t>Comment puis-je me préparer en tant que formateur professionnel</a:t>
            </a:r>
            <a:r>
              <a:rPr lang="de-CH" sz="2000" b="1">
                <a:latin typeface="Arial" panose="020B0604020202020204" pitchFamily="34" charset="0"/>
                <a:cs typeface="Arial" panose="020B0604020202020204" pitchFamily="34" charset="0"/>
              </a:rPr>
              <a:t>?</a:t>
            </a:r>
          </a:p>
          <a:p>
            <a:pPr marL="0" indent="0">
              <a:buNone/>
            </a:pPr>
            <a:r>
              <a:rPr lang="de-CH" sz="2000">
                <a:solidFill>
                  <a:srgbClr val="FF0000"/>
                </a:solidFill>
                <a:latin typeface="Arial" panose="020B0604020202020204" pitchFamily="34" charset="0"/>
                <a:cs typeface="Arial" panose="020B0604020202020204" pitchFamily="34" charset="0"/>
                <a:sym typeface="Wingdings" panose="05000000000000000000" pitchFamily="2" charset="2"/>
              </a:rPr>
              <a:t></a:t>
            </a:r>
            <a:r>
              <a:rPr lang="de-CH" sz="2000">
                <a:solidFill>
                  <a:srgbClr val="FF0000"/>
                </a:solidFill>
                <a:latin typeface="Arial" panose="020B0604020202020204" pitchFamily="34" charset="0"/>
                <a:cs typeface="Arial" panose="020B0604020202020204" pitchFamily="34" charset="0"/>
              </a:rPr>
              <a:t> </a:t>
            </a:r>
            <a:r>
              <a:rPr lang="fr-FR" sz="2000">
                <a:solidFill>
                  <a:srgbClr val="FF0000"/>
                </a:solidFill>
                <a:latin typeface="Arial" panose="020B0604020202020204" pitchFamily="34" charset="0"/>
                <a:cs typeface="Arial" panose="020B0604020202020204" pitchFamily="34" charset="0"/>
              </a:rPr>
              <a:t>Formation de formateurs professionnels (5 jours) pour les nouveaux formateurs professionnels</a:t>
            </a:r>
            <a:endParaRPr lang="de-CH" sz="2000">
              <a:solidFill>
                <a:srgbClr val="FF0000"/>
              </a:solidFill>
              <a:latin typeface="Arial" panose="020B0604020202020204" pitchFamily="34" charset="0"/>
              <a:cs typeface="Arial" panose="020B0604020202020204" pitchFamily="34" charset="0"/>
            </a:endParaRPr>
          </a:p>
          <a:p>
            <a:pPr marL="0" indent="0">
              <a:buNone/>
            </a:pPr>
            <a:r>
              <a:rPr lang="de-CH" sz="2000">
                <a:solidFill>
                  <a:srgbClr val="FF0000"/>
                </a:solidFill>
                <a:latin typeface="Arial" panose="020B0604020202020204" pitchFamily="34" charset="0"/>
                <a:cs typeface="Arial" panose="020B0604020202020204" pitchFamily="34" charset="0"/>
                <a:sym typeface="Wingdings" panose="05000000000000000000" pitchFamily="2" charset="2"/>
              </a:rPr>
              <a:t></a:t>
            </a:r>
            <a:r>
              <a:rPr lang="de-CH" sz="2000">
                <a:solidFill>
                  <a:srgbClr val="FF0000"/>
                </a:solidFill>
                <a:latin typeface="Arial" panose="020B0604020202020204" pitchFamily="34" charset="0"/>
                <a:cs typeface="Arial" panose="020B0604020202020204" pitchFamily="34" charset="0"/>
              </a:rPr>
              <a:t> </a:t>
            </a:r>
            <a:r>
              <a:rPr lang="fr-FR" sz="2000">
                <a:solidFill>
                  <a:srgbClr val="FF0000"/>
                </a:solidFill>
                <a:latin typeface="Arial" panose="020B0604020202020204" pitchFamily="34" charset="0"/>
                <a:cs typeface="Arial" panose="020B0604020202020204" pitchFamily="34" charset="0"/>
              </a:rPr>
              <a:t>Cours d'introduction pour les formateurs professionnels (demi-journée) en mars 2020</a:t>
            </a:r>
            <a:br>
              <a:rPr lang="fr-FR" sz="2000">
                <a:solidFill>
                  <a:srgbClr val="FF0000"/>
                </a:solidFill>
                <a:latin typeface="Arial" panose="020B0604020202020204" pitchFamily="34" charset="0"/>
                <a:cs typeface="Arial" panose="020B0604020202020204" pitchFamily="34" charset="0"/>
              </a:rPr>
            </a:br>
            <a:endParaRPr lang="de-CH" sz="2000">
              <a:solidFill>
                <a:srgbClr val="FF0000"/>
              </a:solidFill>
              <a:latin typeface="Arial" panose="020B0604020202020204" pitchFamily="34" charset="0"/>
              <a:cs typeface="Arial" panose="020B0604020202020204" pitchFamily="34" charset="0"/>
            </a:endParaRPr>
          </a:p>
          <a:p>
            <a:pPr marL="0" indent="0">
              <a:buNone/>
            </a:pPr>
            <a:r>
              <a:rPr lang="fr-FR" sz="2000" b="1">
                <a:latin typeface="Arial" panose="020B0604020202020204" pitchFamily="34" charset="0"/>
                <a:cs typeface="Arial" panose="020B0604020202020204" pitchFamily="34" charset="0"/>
              </a:rPr>
              <a:t>Comment puis-je trouver des apprenants appropriés ?</a:t>
            </a:r>
            <a:endParaRPr lang="de-CH" sz="2000" b="1">
              <a:latin typeface="Arial" panose="020B0604020202020204" pitchFamily="34" charset="0"/>
              <a:cs typeface="Arial" panose="020B0604020202020204" pitchFamily="34" charset="0"/>
            </a:endParaRPr>
          </a:p>
          <a:p>
            <a:pPr marL="0" indent="0">
              <a:buNone/>
            </a:pPr>
            <a:r>
              <a:rPr lang="de-CH" sz="2000">
                <a:solidFill>
                  <a:srgbClr val="FF0000"/>
                </a:solidFill>
                <a:latin typeface="Arial" panose="020B0604020202020204" pitchFamily="34" charset="0"/>
                <a:cs typeface="Arial" panose="020B0604020202020204" pitchFamily="34" charset="0"/>
                <a:sym typeface="Wingdings" panose="05000000000000000000" pitchFamily="2" charset="2"/>
              </a:rPr>
              <a:t></a:t>
            </a:r>
            <a:r>
              <a:rPr lang="de-CH" sz="2000">
                <a:solidFill>
                  <a:srgbClr val="FF0000"/>
                </a:solidFill>
                <a:latin typeface="Arial" panose="020B0604020202020204" pitchFamily="34" charset="0"/>
                <a:cs typeface="Arial" panose="020B0604020202020204" pitchFamily="34" charset="0"/>
              </a:rPr>
              <a:t> </a:t>
            </a:r>
            <a:r>
              <a:rPr lang="fr-FR" sz="2000">
                <a:solidFill>
                  <a:srgbClr val="FF0000"/>
                </a:solidFill>
                <a:latin typeface="Arial" panose="020B0604020202020204" pitchFamily="34" charset="0"/>
                <a:cs typeface="Arial" panose="020B0604020202020204" pitchFamily="34" charset="0"/>
              </a:rPr>
              <a:t>Annonce de l'apprentissage sur Internet : Système d'information sur l'emploi </a:t>
            </a:r>
            <a:r>
              <a:rPr lang="de-CH" sz="2000">
                <a:solidFill>
                  <a:srgbClr val="FF0000"/>
                </a:solidFill>
                <a:latin typeface="Arial" panose="020B0604020202020204" pitchFamily="34" charset="0"/>
                <a:cs typeface="Arial" panose="020B0604020202020204" pitchFamily="34" charset="0"/>
              </a:rPr>
              <a:t>(biz.ch), </a:t>
            </a:r>
            <a:br>
              <a:rPr lang="de-CH" sz="2000">
                <a:solidFill>
                  <a:srgbClr val="FF0000"/>
                </a:solidFill>
                <a:latin typeface="Arial" panose="020B0604020202020204" pitchFamily="34" charset="0"/>
                <a:cs typeface="Arial" panose="020B0604020202020204" pitchFamily="34" charset="0"/>
              </a:rPr>
            </a:br>
            <a:r>
              <a:rPr lang="de-CH" sz="2000">
                <a:solidFill>
                  <a:srgbClr val="FF0000"/>
                </a:solidFill>
                <a:latin typeface="Arial" panose="020B0604020202020204" pitchFamily="34" charset="0"/>
                <a:cs typeface="Arial" panose="020B0604020202020204" pitchFamily="34" charset="0"/>
              </a:rPr>
              <a:t>    auprès de LENA, YOUSTY, propre site Internet</a:t>
            </a:r>
          </a:p>
          <a:p>
            <a:pPr marL="0" indent="0">
              <a:buNone/>
            </a:pPr>
            <a:r>
              <a:rPr lang="de-CH" sz="2000">
                <a:solidFill>
                  <a:srgbClr val="FF0000"/>
                </a:solidFill>
                <a:latin typeface="Arial" panose="020B0604020202020204" pitchFamily="34" charset="0"/>
                <a:cs typeface="Arial" panose="020B0604020202020204" pitchFamily="34" charset="0"/>
                <a:sym typeface="Wingdings" panose="05000000000000000000" pitchFamily="2" charset="2"/>
              </a:rPr>
              <a:t></a:t>
            </a:r>
            <a:r>
              <a:rPr lang="de-CH" sz="2000">
                <a:solidFill>
                  <a:srgbClr val="FF0000"/>
                </a:solidFill>
                <a:latin typeface="Arial" panose="020B0604020202020204" pitchFamily="34" charset="0"/>
                <a:cs typeface="Arial" panose="020B0604020202020204" pitchFamily="34" charset="0"/>
              </a:rPr>
              <a:t> Organiser des apprentissages d'essai</a:t>
            </a:r>
          </a:p>
          <a:p>
            <a:pPr marL="0" indent="0">
              <a:buNone/>
            </a:pPr>
            <a:endParaRPr lang="de-CH" sz="2000">
              <a:solidFill>
                <a:srgbClr val="FF0000"/>
              </a:solidFill>
              <a:latin typeface="Arial" panose="020B0604020202020204" pitchFamily="34" charset="0"/>
              <a:cs typeface="Arial" panose="020B0604020202020204" pitchFamily="34" charset="0"/>
            </a:endParaRPr>
          </a:p>
          <a:p>
            <a:pPr marL="0" indent="0">
              <a:buNone/>
            </a:pPr>
            <a:endParaRPr lang="de-CH" sz="2000">
              <a:solidFill>
                <a:srgbClr val="FF0000"/>
              </a:solidFill>
              <a:latin typeface="Arial" panose="020B0604020202020204" pitchFamily="34" charset="0"/>
              <a:cs typeface="Arial" panose="020B0604020202020204" pitchFamily="34" charset="0"/>
            </a:endParaRPr>
          </a:p>
          <a:p>
            <a:pPr marL="457200" indent="-457200">
              <a:buFont typeface="+mj-lt"/>
              <a:buAutoNum type="arabicPeriod"/>
            </a:pPr>
            <a:endParaRPr lang="de-CH" sz="18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71062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Calendrier</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4"/>
            <a:ext cx="11601905" cy="4605103"/>
          </a:xfrm>
        </p:spPr>
        <p:txBody>
          <a:bodyPr>
            <a:normAutofit/>
          </a:bodyPr>
          <a:lstStyle/>
          <a:p>
            <a:pPr marL="0" indent="0">
              <a:lnSpc>
                <a:spcPct val="150000"/>
              </a:lnSpc>
              <a:buNone/>
            </a:pPr>
            <a:r>
              <a:rPr lang="de-CH" sz="2000" b="1">
                <a:latin typeface="Arial" panose="020B0604020202020204" pitchFamily="34" charset="0"/>
                <a:cs typeface="Arial" panose="020B0604020202020204" pitchFamily="34" charset="0"/>
              </a:rPr>
              <a:t>septembre 2019	</a:t>
            </a:r>
            <a:r>
              <a:rPr lang="de-CH" sz="2000">
                <a:latin typeface="Arial" panose="020B0604020202020204" pitchFamily="34" charset="0"/>
                <a:cs typeface="Arial" panose="020B0604020202020204" pitchFamily="34" charset="0"/>
              </a:rPr>
              <a:t>séances d’information du sécteur</a:t>
            </a:r>
          </a:p>
          <a:p>
            <a:pPr marL="0" indent="0">
              <a:lnSpc>
                <a:spcPct val="150000"/>
              </a:lnSpc>
              <a:buNone/>
            </a:pPr>
            <a:r>
              <a:rPr lang="de-CH" sz="2000" b="1">
                <a:latin typeface="Arial" panose="020B0604020202020204" pitchFamily="34" charset="0"/>
                <a:cs typeface="Arial" panose="020B0604020202020204" pitchFamily="34" charset="0"/>
              </a:rPr>
              <a:t>janvier 2020</a:t>
            </a:r>
            <a:r>
              <a:rPr lang="de-CH" sz="2000">
                <a:latin typeface="Arial" panose="020B0604020202020204" pitchFamily="34" charset="0"/>
                <a:cs typeface="Arial" panose="020B0604020202020204" pitchFamily="34" charset="0"/>
              </a:rPr>
              <a:t>		séances d’information dans les régions FR, AL, IT</a:t>
            </a:r>
          </a:p>
          <a:p>
            <a:pPr marL="0" indent="0">
              <a:lnSpc>
                <a:spcPct val="150000"/>
              </a:lnSpc>
              <a:buNone/>
            </a:pPr>
            <a:r>
              <a:rPr lang="de-CH" sz="2000" b="1">
                <a:latin typeface="Arial" panose="020B0604020202020204" pitchFamily="34" charset="0"/>
                <a:cs typeface="Arial" panose="020B0604020202020204" pitchFamily="34" charset="0"/>
              </a:rPr>
              <a:t>avril 2020</a:t>
            </a:r>
            <a:r>
              <a:rPr lang="de-CH" sz="2000">
                <a:latin typeface="Arial" panose="020B0604020202020204" pitchFamily="34" charset="0"/>
                <a:cs typeface="Arial" panose="020B0604020202020204" pitchFamily="34" charset="0"/>
              </a:rPr>
              <a:t>		cours d’introductions pour formateurs (durée 4 heures)</a:t>
            </a:r>
          </a:p>
          <a:p>
            <a:pPr marL="0" indent="0">
              <a:lnSpc>
                <a:spcPct val="150000"/>
              </a:lnSpc>
              <a:buNone/>
            </a:pPr>
            <a:r>
              <a:rPr lang="de-CH" sz="2000" b="1">
                <a:latin typeface="Arial" panose="020B0604020202020204" pitchFamily="34" charset="0"/>
                <a:cs typeface="Arial" panose="020B0604020202020204" pitchFamily="34" charset="0"/>
              </a:rPr>
              <a:t>août 2020		</a:t>
            </a:r>
            <a:r>
              <a:rPr lang="de-CH" sz="2000">
                <a:latin typeface="Arial" panose="020B0604020202020204" pitchFamily="34" charset="0"/>
                <a:cs typeface="Arial" panose="020B0604020202020204" pitchFamily="34" charset="0"/>
              </a:rPr>
              <a:t>début de la nouvelle formation tapissier-décorateur CFC</a:t>
            </a:r>
          </a:p>
          <a:p>
            <a:pPr marL="0" indent="0">
              <a:lnSpc>
                <a:spcPct val="150000"/>
              </a:lnSpc>
              <a:buNone/>
            </a:pPr>
            <a:r>
              <a:rPr lang="de-CH" sz="2000" b="1">
                <a:latin typeface="Arial" panose="020B0604020202020204" pitchFamily="34" charset="0"/>
                <a:cs typeface="Arial" panose="020B0604020202020204" pitchFamily="34" charset="0"/>
              </a:rPr>
              <a:t>juin 2024</a:t>
            </a:r>
            <a:r>
              <a:rPr lang="de-CH" sz="2000">
                <a:latin typeface="Arial" panose="020B0604020202020204" pitchFamily="34" charset="0"/>
                <a:cs typeface="Arial" panose="020B0604020202020204" pitchFamily="34" charset="0"/>
              </a:rPr>
              <a:t>		1</a:t>
            </a:r>
            <a:r>
              <a:rPr lang="de-CH" sz="2000" baseline="30000">
                <a:latin typeface="Arial" panose="020B0604020202020204" pitchFamily="34" charset="0"/>
                <a:cs typeface="Arial" panose="020B0604020202020204" pitchFamily="34" charset="0"/>
              </a:rPr>
              <a:t>ère</a:t>
            </a:r>
            <a:r>
              <a:rPr lang="de-CH" sz="2000">
                <a:latin typeface="Arial" panose="020B0604020202020204" pitchFamily="34" charset="0"/>
                <a:cs typeface="Arial" panose="020B0604020202020204" pitchFamily="34" charset="0"/>
              </a:rPr>
              <a:t> procédure de qualification pour tapissier-décorateur CFC</a:t>
            </a:r>
          </a:p>
          <a:p>
            <a:pPr marL="0" indent="0">
              <a:lnSpc>
                <a:spcPct val="150000"/>
              </a:lnSpc>
              <a:buNone/>
            </a:pPr>
            <a:endParaRPr lang="de-CH" sz="2000">
              <a:latin typeface="Arial" panose="020B0604020202020204" pitchFamily="34" charset="0"/>
              <a:cs typeface="Arial" panose="020B0604020202020204" pitchFamily="34" charset="0"/>
            </a:endParaRPr>
          </a:p>
          <a:p>
            <a:pPr marL="0" indent="0">
              <a:buNone/>
            </a:pPr>
            <a:endParaRPr lang="de-CH" sz="20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6297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Informations supplémentaires</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4"/>
            <a:ext cx="11601905" cy="4605103"/>
          </a:xfrm>
        </p:spPr>
        <p:txBody>
          <a:bodyPr>
            <a:normAutofit/>
          </a:bodyPr>
          <a:lstStyle/>
          <a:p>
            <a:pPr marL="0" indent="0">
              <a:lnSpc>
                <a:spcPct val="100000"/>
              </a:lnSpc>
              <a:buNone/>
            </a:pPr>
            <a:r>
              <a:rPr lang="de-CH" sz="2000" b="1">
                <a:latin typeface="Arial" panose="020B0604020202020204" pitchFamily="34" charset="0"/>
                <a:cs typeface="Arial" panose="020B0604020202020204" pitchFamily="34" charset="0"/>
              </a:rPr>
              <a:t>OrTra Décorateur Suisse</a:t>
            </a:r>
            <a:endParaRPr lang="de-CH" sz="2000" b="1" dirty="0">
              <a:latin typeface="Arial" panose="020B0604020202020204" pitchFamily="34" charset="0"/>
              <a:cs typeface="Arial" panose="020B0604020202020204" pitchFamily="34" charset="0"/>
            </a:endParaRPr>
          </a:p>
          <a:p>
            <a:pPr marL="0" indent="0">
              <a:lnSpc>
                <a:spcPct val="100000"/>
              </a:lnSpc>
              <a:buNone/>
            </a:pPr>
            <a:r>
              <a:rPr lang="de-CH" sz="2000" dirty="0">
                <a:latin typeface="Arial" panose="020B0604020202020204" pitchFamily="34" charset="0"/>
                <a:cs typeface="Arial" panose="020B0604020202020204" pitchFamily="34" charset="0"/>
              </a:rPr>
              <a:t>Eichholzstrasse 11</a:t>
            </a:r>
          </a:p>
          <a:p>
            <a:pPr marL="0" indent="0">
              <a:lnSpc>
                <a:spcPct val="100000"/>
              </a:lnSpc>
              <a:buNone/>
            </a:pPr>
            <a:r>
              <a:rPr lang="de-CH" sz="2000" dirty="0">
                <a:latin typeface="Arial" panose="020B0604020202020204" pitchFamily="34" charset="0"/>
                <a:cs typeface="Arial" panose="020B0604020202020204" pitchFamily="34" charset="0"/>
              </a:rPr>
              <a:t>CH-2545 Selzach</a:t>
            </a:r>
          </a:p>
          <a:p>
            <a:pPr marL="0" indent="0">
              <a:lnSpc>
                <a:spcPct val="100000"/>
              </a:lnSpc>
              <a:buNone/>
            </a:pPr>
            <a:r>
              <a:rPr lang="de-CH" sz="2000">
                <a:latin typeface="Arial" panose="020B0604020202020204" pitchFamily="34" charset="0"/>
                <a:cs typeface="Arial" panose="020B0604020202020204" pitchFamily="34" charset="0"/>
              </a:rPr>
              <a:t>Tél: </a:t>
            </a:r>
            <a:r>
              <a:rPr lang="de-CH" sz="2000" dirty="0">
                <a:latin typeface="Arial" panose="020B0604020202020204" pitchFamily="34" charset="0"/>
                <a:cs typeface="Arial" panose="020B0604020202020204" pitchFamily="34" charset="0"/>
              </a:rPr>
              <a:t>+41 32 641 66 10</a:t>
            </a:r>
          </a:p>
          <a:p>
            <a:pPr marL="0" indent="0">
              <a:lnSpc>
                <a:spcPct val="100000"/>
              </a:lnSpc>
              <a:buNone/>
            </a:pPr>
            <a:r>
              <a:rPr lang="de-CH" sz="2000" dirty="0">
                <a:latin typeface="Arial" panose="020B0604020202020204" pitchFamily="34" charset="0"/>
                <a:cs typeface="Arial" panose="020B0604020202020204" pitchFamily="34" charset="0"/>
              </a:rPr>
              <a:t>box@raumausstattung-schweiz.ch</a:t>
            </a:r>
          </a:p>
          <a:p>
            <a:pPr marL="0" indent="0">
              <a:lnSpc>
                <a:spcPct val="100000"/>
              </a:lnSpc>
              <a:buNone/>
            </a:pPr>
            <a:r>
              <a:rPr lang="de-CH" sz="2000">
                <a:latin typeface="Arial" panose="020B0604020202020204" pitchFamily="34" charset="0"/>
                <a:cs typeface="Arial" panose="020B0604020202020204" pitchFamily="34" charset="0"/>
                <a:hlinkClick r:id="rId3"/>
              </a:rPr>
              <a:t>www.decorateur-suisse.ch</a:t>
            </a:r>
            <a:endParaRPr lang="de-CH" sz="2000" dirty="0">
              <a:latin typeface="Arial" panose="020B0604020202020204" pitchFamily="34" charset="0"/>
              <a:cs typeface="Arial" panose="020B0604020202020204" pitchFamily="34" charset="0"/>
            </a:endParaRPr>
          </a:p>
          <a:p>
            <a:pPr marL="0" indent="0">
              <a:lnSpc>
                <a:spcPct val="100000"/>
              </a:lnSpc>
              <a:buNone/>
            </a:pPr>
            <a:endParaRPr lang="de-CH" sz="2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5648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Ordre du jour</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4"/>
            <a:ext cx="11412436" cy="4605103"/>
          </a:xfrm>
        </p:spPr>
        <p:txBody>
          <a:bodyPr>
            <a:normAutofit/>
          </a:bodyPr>
          <a:lstStyle/>
          <a:p>
            <a:pPr marL="457200" indent="-457200">
              <a:lnSpc>
                <a:spcPct val="100000"/>
              </a:lnSpc>
              <a:spcAft>
                <a:spcPts val="1200"/>
              </a:spcAft>
              <a:buFont typeface="+mj-lt"/>
              <a:buAutoNum type="arabicPeriod"/>
            </a:pPr>
            <a:r>
              <a:rPr lang="fr-FR" sz="2400">
                <a:latin typeface="Arial" panose="020B0604020202020204" pitchFamily="34" charset="0"/>
                <a:cs typeface="Arial" panose="020B0604020202020204" pitchFamily="34" charset="0"/>
              </a:rPr>
              <a:t>Le nouveau métier en un coup d'œil</a:t>
            </a:r>
            <a:br>
              <a:rPr lang="de-CH" sz="2400">
                <a:latin typeface="Arial" panose="020B0604020202020204" pitchFamily="34" charset="0"/>
                <a:cs typeface="Arial" panose="020B0604020202020204" pitchFamily="34" charset="0"/>
              </a:rPr>
            </a:br>
            <a:r>
              <a:rPr lang="de-CH" sz="2400">
                <a:latin typeface="Arial" panose="020B0604020202020204" pitchFamily="34" charset="0"/>
                <a:cs typeface="Arial" panose="020B0604020202020204" pitchFamily="34" charset="0"/>
              </a:rPr>
              <a:t>(comparaison avec le décorateur d’intérieurs)</a:t>
            </a:r>
          </a:p>
          <a:p>
            <a:pPr marL="457200" indent="-457200">
              <a:lnSpc>
                <a:spcPct val="100000"/>
              </a:lnSpc>
              <a:spcAft>
                <a:spcPts val="1200"/>
              </a:spcAft>
              <a:buFont typeface="+mj-lt"/>
              <a:buAutoNum type="arabicPeriod"/>
            </a:pPr>
            <a:r>
              <a:rPr lang="fr-FR" sz="2400">
                <a:latin typeface="Arial" panose="020B0604020202020204" pitchFamily="34" charset="0"/>
                <a:cs typeface="Arial" panose="020B0604020202020204" pitchFamily="34" charset="0"/>
              </a:rPr>
              <a:t>Formation dans les trois lieux d'apprentissage</a:t>
            </a:r>
            <a:r>
              <a:rPr lang="de-CH" sz="2400">
                <a:latin typeface="Arial" panose="020B0604020202020204" pitchFamily="34" charset="0"/>
                <a:cs typeface="Arial" panose="020B0604020202020204" pitchFamily="34" charset="0"/>
              </a:rPr>
              <a:t> entreprise, école, CIE</a:t>
            </a:r>
          </a:p>
          <a:p>
            <a:pPr marL="457200" indent="-457200">
              <a:lnSpc>
                <a:spcPct val="100000"/>
              </a:lnSpc>
              <a:spcAft>
                <a:spcPts val="1200"/>
              </a:spcAft>
              <a:buFont typeface="+mj-lt"/>
              <a:buAutoNum type="arabicPeriod"/>
            </a:pPr>
            <a:r>
              <a:rPr lang="de-CH" sz="2400">
                <a:latin typeface="Arial" panose="020B0604020202020204" pitchFamily="34" charset="0"/>
                <a:cs typeface="Arial" panose="020B0604020202020204" pitchFamily="34" charset="0"/>
              </a:rPr>
              <a:t>Avantages de la nouvelle formation professionnelle</a:t>
            </a:r>
          </a:p>
          <a:p>
            <a:pPr marL="457200" indent="-457200">
              <a:lnSpc>
                <a:spcPct val="100000"/>
              </a:lnSpc>
              <a:spcAft>
                <a:spcPts val="1200"/>
              </a:spcAft>
              <a:buFont typeface="+mj-lt"/>
              <a:buAutoNum type="arabicPeriod"/>
            </a:pPr>
            <a:r>
              <a:rPr lang="de-CH" sz="2400">
                <a:latin typeface="Arial" panose="020B0604020202020204" pitchFamily="34" charset="0"/>
                <a:cs typeface="Arial" panose="020B0604020202020204" pitchFamily="34" charset="0"/>
              </a:rPr>
              <a:t>Questions et réponses</a:t>
            </a:r>
          </a:p>
          <a:p>
            <a:pPr marL="457200" indent="-457200">
              <a:lnSpc>
                <a:spcPct val="100000"/>
              </a:lnSpc>
              <a:spcAft>
                <a:spcPts val="1200"/>
              </a:spcAft>
              <a:buFont typeface="+mj-lt"/>
              <a:buAutoNum type="arabicPeriod"/>
            </a:pPr>
            <a:r>
              <a:rPr lang="de-CH" sz="2400">
                <a:latin typeface="Arial" panose="020B0604020202020204" pitchFamily="34" charset="0"/>
                <a:cs typeface="Arial" panose="020B0604020202020204" pitchFamily="34" charset="0"/>
              </a:rPr>
              <a:t>Informations supplémentaires</a:t>
            </a:r>
          </a:p>
          <a:p>
            <a:pPr marL="457200" indent="-457200">
              <a:buFont typeface="+mj-lt"/>
              <a:buAutoNum type="arabicPeriod"/>
            </a:pPr>
            <a:endParaRPr lang="de-CH" sz="180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E43FB842-A717-4999-A6C5-1F7E2E80C67A}"/>
              </a:ext>
            </a:extLst>
          </p:cNvPr>
          <p:cNvPicPr>
            <a:picLocks noChangeAspect="1"/>
          </p:cNvPicPr>
          <p:nvPr/>
        </p:nvPicPr>
        <p:blipFill>
          <a:blip r:embed="rId3"/>
          <a:stretch>
            <a:fillRect/>
          </a:stretch>
        </p:blipFill>
        <p:spPr>
          <a:xfrm>
            <a:off x="8097795" y="6060178"/>
            <a:ext cx="3781168" cy="545033"/>
          </a:xfrm>
          <a:prstGeom prst="rect">
            <a:avLst/>
          </a:prstGeom>
        </p:spPr>
      </p:pic>
    </p:spTree>
    <p:custDataLst>
      <p:tags r:id="rId1"/>
    </p:custDataLst>
    <p:extLst>
      <p:ext uri="{BB962C8B-B14F-4D97-AF65-F5344CB8AC3E}">
        <p14:creationId xmlns:p14="http://schemas.microsoft.com/office/powerpoint/2010/main" val="352420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Discussion</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4"/>
            <a:ext cx="11601905" cy="4605103"/>
          </a:xfrm>
        </p:spPr>
        <p:txBody>
          <a:bodyPr>
            <a:normAutofit/>
          </a:bodyPr>
          <a:lstStyle/>
          <a:p>
            <a:pPr marL="0" indent="0">
              <a:lnSpc>
                <a:spcPct val="150000"/>
              </a:lnSpc>
              <a:buNone/>
            </a:pPr>
            <a:r>
              <a:rPr lang="de-CH" sz="2000" b="1">
                <a:latin typeface="Arial" panose="020B0604020202020204" pitchFamily="34" charset="0"/>
                <a:cs typeface="Arial" panose="020B0604020202020204" pitchFamily="34" charset="0"/>
              </a:rPr>
              <a:t>...</a:t>
            </a:r>
            <a:endParaRPr lang="de-CH" sz="2000">
              <a:latin typeface="Arial" panose="020B0604020202020204" pitchFamily="34" charset="0"/>
              <a:cs typeface="Arial" panose="020B0604020202020204" pitchFamily="34" charset="0"/>
            </a:endParaRPr>
          </a:p>
          <a:p>
            <a:pPr marL="0" indent="0">
              <a:buNone/>
            </a:pPr>
            <a:endParaRPr lang="de-CH" sz="20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96495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499477" y="3756452"/>
            <a:ext cx="9707204" cy="1667446"/>
          </a:xfrm>
        </p:spPr>
        <p:txBody>
          <a:bodyPr>
            <a:normAutofit/>
          </a:bodyPr>
          <a:lstStyle/>
          <a:p>
            <a:pPr marL="0" indent="0">
              <a:lnSpc>
                <a:spcPct val="100000"/>
              </a:lnSpc>
              <a:buNone/>
            </a:pPr>
            <a:r>
              <a:rPr lang="fr-FR" sz="3600">
                <a:latin typeface="Arial" panose="020B0604020202020204" pitchFamily="34" charset="0"/>
                <a:cs typeface="Arial" panose="020B0604020202020204" pitchFamily="34" charset="0"/>
              </a:rPr>
              <a:t>Nous vous souhaitons beaucoup de succès dans la formation de nos futurs spécialistes.</a:t>
            </a:r>
            <a:endParaRPr lang="de-CH" sz="3600">
              <a:latin typeface="Arial" panose="020B0604020202020204" pitchFamily="34" charset="0"/>
              <a:cs typeface="Arial" panose="020B0604020202020204" pitchFamily="34" charset="0"/>
            </a:endParaRPr>
          </a:p>
          <a:p>
            <a:pPr marL="0" indent="0">
              <a:lnSpc>
                <a:spcPct val="100000"/>
              </a:lnSpc>
              <a:buNone/>
            </a:pPr>
            <a:endParaRPr lang="de-CH" sz="360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B6AEFEE1-E018-474B-920E-CAC728C83EA9}"/>
              </a:ext>
            </a:extLst>
          </p:cNvPr>
          <p:cNvPicPr>
            <a:picLocks noChangeAspect="1"/>
          </p:cNvPicPr>
          <p:nvPr/>
        </p:nvPicPr>
        <p:blipFill>
          <a:blip r:embed="rId3"/>
          <a:stretch>
            <a:fillRect/>
          </a:stretch>
        </p:blipFill>
        <p:spPr>
          <a:xfrm>
            <a:off x="587376" y="0"/>
            <a:ext cx="6579544" cy="3406884"/>
          </a:xfrm>
          <a:prstGeom prst="rect">
            <a:avLst/>
          </a:prstGeom>
        </p:spPr>
      </p:pic>
    </p:spTree>
    <p:custDataLst>
      <p:tags r:id="rId1"/>
    </p:custDataLst>
    <p:extLst>
      <p:ext uri="{BB962C8B-B14F-4D97-AF65-F5344CB8AC3E}">
        <p14:creationId xmlns:p14="http://schemas.microsoft.com/office/powerpoint/2010/main" val="429363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1164D58D-D3D7-4AC7-BD0E-34954A10E4E9}"/>
              </a:ext>
            </a:extLst>
          </p:cNvPr>
          <p:cNvPicPr>
            <a:picLocks noChangeAspect="1"/>
          </p:cNvPicPr>
          <p:nvPr/>
        </p:nvPicPr>
        <p:blipFill rotWithShape="1">
          <a:blip r:embed="rId3">
            <a:extLst>
              <a:ext uri="{28A0092B-C50C-407E-A947-70E740481C1C}">
                <a14:useLocalDpi xmlns:a14="http://schemas.microsoft.com/office/drawing/2010/main" val="0"/>
              </a:ext>
            </a:extLst>
          </a:blip>
          <a:srcRect t="6169"/>
          <a:stretch/>
        </p:blipFill>
        <p:spPr>
          <a:xfrm>
            <a:off x="0" y="-28773"/>
            <a:ext cx="12192000" cy="6000353"/>
          </a:xfrm>
          <a:prstGeom prst="rect">
            <a:avLst/>
          </a:prstGeom>
        </p:spPr>
      </p:pic>
      <p:sp>
        <p:nvSpPr>
          <p:cNvPr id="12" name="Textfeld 11">
            <a:extLst>
              <a:ext uri="{FF2B5EF4-FFF2-40B4-BE49-F238E27FC236}">
                <a16:creationId xmlns:a16="http://schemas.microsoft.com/office/drawing/2014/main" id="{9B404CA7-E2E8-4A61-9A8E-DFC829A2E34B}"/>
              </a:ext>
            </a:extLst>
          </p:cNvPr>
          <p:cNvSpPr txBox="1"/>
          <p:nvPr/>
        </p:nvSpPr>
        <p:spPr>
          <a:xfrm>
            <a:off x="134289" y="3885229"/>
            <a:ext cx="1727457" cy="769441"/>
          </a:xfrm>
          <a:prstGeom prst="rect">
            <a:avLst/>
          </a:prstGeom>
          <a:solidFill>
            <a:schemeClr val="bg1">
              <a:lumMod val="95000"/>
            </a:schemeClr>
          </a:solidFill>
        </p:spPr>
        <p:txBody>
          <a:bodyPr wrap="square" rtlCol="0">
            <a:spAutoFit/>
          </a:bodyPr>
          <a:lstStyle/>
          <a:p>
            <a:pPr algn="ctr"/>
            <a:r>
              <a:rPr lang="de-CH" sz="1600"/>
              <a:t>Reto Eilinger</a:t>
            </a:r>
            <a:br>
              <a:rPr lang="de-CH" sz="1600"/>
            </a:br>
            <a:r>
              <a:rPr lang="de-CH" sz="1400"/>
              <a:t>Membre du Conseil d'administration</a:t>
            </a:r>
            <a:endParaRPr lang="de-CH" sz="1600"/>
          </a:p>
        </p:txBody>
      </p:sp>
      <p:sp>
        <p:nvSpPr>
          <p:cNvPr id="13" name="Textfeld 12">
            <a:extLst>
              <a:ext uri="{FF2B5EF4-FFF2-40B4-BE49-F238E27FC236}">
                <a16:creationId xmlns:a16="http://schemas.microsoft.com/office/drawing/2014/main" id="{FAF81F95-F561-4491-94C9-A175DFBFD1B7}"/>
              </a:ext>
            </a:extLst>
          </p:cNvPr>
          <p:cNvSpPr txBox="1"/>
          <p:nvPr/>
        </p:nvSpPr>
        <p:spPr>
          <a:xfrm>
            <a:off x="1087394" y="3094852"/>
            <a:ext cx="2010032" cy="553998"/>
          </a:xfrm>
          <a:prstGeom prst="rect">
            <a:avLst/>
          </a:prstGeom>
          <a:solidFill>
            <a:schemeClr val="bg1">
              <a:lumMod val="95000"/>
            </a:schemeClr>
          </a:solidFill>
        </p:spPr>
        <p:txBody>
          <a:bodyPr wrap="square" rtlCol="0">
            <a:spAutoFit/>
          </a:bodyPr>
          <a:lstStyle/>
          <a:p>
            <a:pPr algn="ctr"/>
            <a:r>
              <a:rPr lang="de-CH" sz="1600"/>
              <a:t>Fredi Schneider</a:t>
            </a:r>
            <a:br>
              <a:rPr lang="de-CH" sz="1600"/>
            </a:br>
            <a:r>
              <a:rPr lang="de-CH" sz="1400"/>
              <a:t>Conseiller pédagogique</a:t>
            </a:r>
            <a:endParaRPr lang="de-CH" sz="1600"/>
          </a:p>
        </p:txBody>
      </p:sp>
      <p:sp>
        <p:nvSpPr>
          <p:cNvPr id="14" name="Textfeld 13">
            <a:extLst>
              <a:ext uri="{FF2B5EF4-FFF2-40B4-BE49-F238E27FC236}">
                <a16:creationId xmlns:a16="http://schemas.microsoft.com/office/drawing/2014/main" id="{3E8184A9-2652-4AF1-910F-A4948C0D0748}"/>
              </a:ext>
            </a:extLst>
          </p:cNvPr>
          <p:cNvSpPr txBox="1"/>
          <p:nvPr/>
        </p:nvSpPr>
        <p:spPr>
          <a:xfrm>
            <a:off x="2292608" y="134448"/>
            <a:ext cx="1612128" cy="553998"/>
          </a:xfrm>
          <a:prstGeom prst="rect">
            <a:avLst/>
          </a:prstGeom>
          <a:solidFill>
            <a:schemeClr val="bg1">
              <a:lumMod val="95000"/>
            </a:schemeClr>
          </a:solidFill>
        </p:spPr>
        <p:txBody>
          <a:bodyPr wrap="square" rtlCol="0">
            <a:spAutoFit/>
          </a:bodyPr>
          <a:lstStyle/>
          <a:p>
            <a:pPr algn="ctr"/>
            <a:r>
              <a:rPr lang="de-CH" sz="1600"/>
              <a:t>Walter Pretelli</a:t>
            </a:r>
            <a:br>
              <a:rPr lang="de-CH" sz="1600"/>
            </a:br>
            <a:r>
              <a:rPr lang="de-CH" sz="1400"/>
              <a:t>Directeur</a:t>
            </a:r>
            <a:endParaRPr lang="de-CH" sz="1600"/>
          </a:p>
        </p:txBody>
      </p:sp>
      <p:sp>
        <p:nvSpPr>
          <p:cNvPr id="15" name="Textfeld 14">
            <a:extLst>
              <a:ext uri="{FF2B5EF4-FFF2-40B4-BE49-F238E27FC236}">
                <a16:creationId xmlns:a16="http://schemas.microsoft.com/office/drawing/2014/main" id="{86BB2553-B4B7-4324-BDCD-692C03FC9CCD}"/>
              </a:ext>
            </a:extLst>
          </p:cNvPr>
          <p:cNvSpPr txBox="1"/>
          <p:nvPr/>
        </p:nvSpPr>
        <p:spPr>
          <a:xfrm>
            <a:off x="2570209" y="3885229"/>
            <a:ext cx="1993558" cy="769441"/>
          </a:xfrm>
          <a:prstGeom prst="rect">
            <a:avLst/>
          </a:prstGeom>
          <a:solidFill>
            <a:schemeClr val="bg1">
              <a:lumMod val="95000"/>
            </a:schemeClr>
          </a:solidFill>
        </p:spPr>
        <p:txBody>
          <a:bodyPr wrap="square" rtlCol="0">
            <a:spAutoFit/>
          </a:bodyPr>
          <a:lstStyle/>
          <a:p>
            <a:pPr algn="ctr"/>
            <a:r>
              <a:rPr lang="de-CH" sz="1600"/>
              <a:t>Marie France Bonfigli</a:t>
            </a:r>
            <a:br>
              <a:rPr lang="de-CH" sz="1600"/>
            </a:br>
            <a:r>
              <a:rPr lang="de-CH" sz="1400"/>
              <a:t>Membre du Conseil d'administration</a:t>
            </a:r>
            <a:endParaRPr lang="de-CH" sz="1600"/>
          </a:p>
        </p:txBody>
      </p:sp>
      <p:sp>
        <p:nvSpPr>
          <p:cNvPr id="16" name="Textfeld 15">
            <a:extLst>
              <a:ext uri="{FF2B5EF4-FFF2-40B4-BE49-F238E27FC236}">
                <a16:creationId xmlns:a16="http://schemas.microsoft.com/office/drawing/2014/main" id="{254D685D-679B-457A-B4EB-9FA95B25A3C9}"/>
              </a:ext>
            </a:extLst>
          </p:cNvPr>
          <p:cNvSpPr txBox="1"/>
          <p:nvPr/>
        </p:nvSpPr>
        <p:spPr>
          <a:xfrm>
            <a:off x="4047267" y="3094852"/>
            <a:ext cx="1694505" cy="769441"/>
          </a:xfrm>
          <a:prstGeom prst="rect">
            <a:avLst/>
          </a:prstGeom>
          <a:solidFill>
            <a:schemeClr val="bg1">
              <a:lumMod val="95000"/>
            </a:schemeClr>
          </a:solidFill>
        </p:spPr>
        <p:txBody>
          <a:bodyPr wrap="square" rtlCol="0">
            <a:spAutoFit/>
          </a:bodyPr>
          <a:lstStyle/>
          <a:p>
            <a:pPr algn="ctr"/>
            <a:r>
              <a:rPr lang="de-CH" sz="1600"/>
              <a:t>Denis Viquerat</a:t>
            </a:r>
            <a:br>
              <a:rPr lang="de-CH" sz="1600"/>
            </a:br>
            <a:r>
              <a:rPr lang="de-CH" sz="1400"/>
              <a:t>Membre du Conseil d'administration</a:t>
            </a:r>
            <a:endParaRPr lang="de-CH" sz="1600"/>
          </a:p>
        </p:txBody>
      </p:sp>
      <p:sp>
        <p:nvSpPr>
          <p:cNvPr id="17" name="Textfeld 16">
            <a:extLst>
              <a:ext uri="{FF2B5EF4-FFF2-40B4-BE49-F238E27FC236}">
                <a16:creationId xmlns:a16="http://schemas.microsoft.com/office/drawing/2014/main" id="{DCEFB682-4524-4AC1-BF03-F0A0F77A3494}"/>
              </a:ext>
            </a:extLst>
          </p:cNvPr>
          <p:cNvSpPr txBox="1"/>
          <p:nvPr/>
        </p:nvSpPr>
        <p:spPr>
          <a:xfrm>
            <a:off x="5343997" y="3885229"/>
            <a:ext cx="1694505" cy="769441"/>
          </a:xfrm>
          <a:prstGeom prst="rect">
            <a:avLst/>
          </a:prstGeom>
          <a:solidFill>
            <a:schemeClr val="bg1">
              <a:lumMod val="95000"/>
            </a:schemeClr>
          </a:solidFill>
        </p:spPr>
        <p:txBody>
          <a:bodyPr wrap="square" rtlCol="0">
            <a:spAutoFit/>
          </a:bodyPr>
          <a:lstStyle/>
          <a:p>
            <a:pPr algn="ctr"/>
            <a:r>
              <a:rPr lang="de-CH" sz="1600"/>
              <a:t>Stéphane Luthy</a:t>
            </a:r>
            <a:br>
              <a:rPr lang="de-CH" sz="1600"/>
            </a:br>
            <a:r>
              <a:rPr lang="de-CH" sz="1400"/>
              <a:t>Membre du Conseil d'administration</a:t>
            </a:r>
            <a:endParaRPr lang="de-CH" sz="1600"/>
          </a:p>
        </p:txBody>
      </p:sp>
      <p:sp>
        <p:nvSpPr>
          <p:cNvPr id="18" name="Textfeld 17">
            <a:extLst>
              <a:ext uri="{FF2B5EF4-FFF2-40B4-BE49-F238E27FC236}">
                <a16:creationId xmlns:a16="http://schemas.microsoft.com/office/drawing/2014/main" id="{5B10072F-F576-4B81-A6B1-1C2544525447}"/>
              </a:ext>
            </a:extLst>
          </p:cNvPr>
          <p:cNvSpPr txBox="1"/>
          <p:nvPr/>
        </p:nvSpPr>
        <p:spPr>
          <a:xfrm>
            <a:off x="6425516" y="2848630"/>
            <a:ext cx="1746421" cy="769441"/>
          </a:xfrm>
          <a:prstGeom prst="rect">
            <a:avLst/>
          </a:prstGeom>
          <a:solidFill>
            <a:schemeClr val="bg1">
              <a:lumMod val="95000"/>
            </a:schemeClr>
          </a:solidFill>
        </p:spPr>
        <p:txBody>
          <a:bodyPr wrap="square" rtlCol="0">
            <a:spAutoFit/>
          </a:bodyPr>
          <a:lstStyle/>
          <a:p>
            <a:pPr algn="ctr"/>
            <a:r>
              <a:rPr lang="de-CH" sz="1600"/>
              <a:t>Fritz Steffen</a:t>
            </a:r>
            <a:br>
              <a:rPr lang="de-CH" sz="1600"/>
            </a:br>
            <a:r>
              <a:rPr lang="de-CH" sz="1400"/>
              <a:t>Président du Conseil d'administration</a:t>
            </a:r>
            <a:endParaRPr lang="de-CH" sz="1600"/>
          </a:p>
        </p:txBody>
      </p:sp>
      <p:sp>
        <p:nvSpPr>
          <p:cNvPr id="19" name="Textfeld 18">
            <a:extLst>
              <a:ext uri="{FF2B5EF4-FFF2-40B4-BE49-F238E27FC236}">
                <a16:creationId xmlns:a16="http://schemas.microsoft.com/office/drawing/2014/main" id="{55A9D99D-03CA-45B2-B95E-AE4DC6BC47DE}"/>
              </a:ext>
            </a:extLst>
          </p:cNvPr>
          <p:cNvSpPr txBox="1"/>
          <p:nvPr/>
        </p:nvSpPr>
        <p:spPr>
          <a:xfrm>
            <a:off x="7694140" y="3885229"/>
            <a:ext cx="1861752" cy="769441"/>
          </a:xfrm>
          <a:prstGeom prst="rect">
            <a:avLst/>
          </a:prstGeom>
          <a:solidFill>
            <a:schemeClr val="bg1">
              <a:lumMod val="95000"/>
            </a:schemeClr>
          </a:solidFill>
        </p:spPr>
        <p:txBody>
          <a:bodyPr wrap="square" rtlCol="0">
            <a:spAutoFit/>
          </a:bodyPr>
          <a:lstStyle/>
          <a:p>
            <a:pPr algn="ctr"/>
            <a:r>
              <a:rPr lang="de-CH" sz="1600"/>
              <a:t>Xavier Nanchen</a:t>
            </a:r>
            <a:br>
              <a:rPr lang="de-CH" sz="1600"/>
            </a:br>
            <a:r>
              <a:rPr lang="de-CH" sz="1400"/>
              <a:t>Membre du Conseil d'administration</a:t>
            </a:r>
            <a:endParaRPr lang="de-CH" sz="1600"/>
          </a:p>
        </p:txBody>
      </p:sp>
      <p:sp>
        <p:nvSpPr>
          <p:cNvPr id="20" name="Textfeld 19">
            <a:extLst>
              <a:ext uri="{FF2B5EF4-FFF2-40B4-BE49-F238E27FC236}">
                <a16:creationId xmlns:a16="http://schemas.microsoft.com/office/drawing/2014/main" id="{FD49732B-CCA2-470B-AD63-8F93D36DD8F7}"/>
              </a:ext>
            </a:extLst>
          </p:cNvPr>
          <p:cNvSpPr txBox="1"/>
          <p:nvPr/>
        </p:nvSpPr>
        <p:spPr>
          <a:xfrm>
            <a:off x="9012195" y="3094852"/>
            <a:ext cx="1820563" cy="769441"/>
          </a:xfrm>
          <a:prstGeom prst="rect">
            <a:avLst/>
          </a:prstGeom>
          <a:solidFill>
            <a:schemeClr val="bg1">
              <a:lumMod val="95000"/>
            </a:schemeClr>
          </a:solidFill>
        </p:spPr>
        <p:txBody>
          <a:bodyPr wrap="square" rtlCol="0">
            <a:spAutoFit/>
          </a:bodyPr>
          <a:lstStyle/>
          <a:p>
            <a:pPr algn="ctr"/>
            <a:r>
              <a:rPr lang="de-CH" sz="1600"/>
              <a:t>Mirco Kurt</a:t>
            </a:r>
            <a:br>
              <a:rPr lang="de-CH" sz="1600"/>
            </a:br>
            <a:r>
              <a:rPr lang="de-CH" sz="1400"/>
              <a:t>Assesseur du Conseil d'administration</a:t>
            </a:r>
            <a:endParaRPr lang="de-CH" sz="1600"/>
          </a:p>
        </p:txBody>
      </p:sp>
      <p:sp>
        <p:nvSpPr>
          <p:cNvPr id="21" name="Textfeld 20">
            <a:extLst>
              <a:ext uri="{FF2B5EF4-FFF2-40B4-BE49-F238E27FC236}">
                <a16:creationId xmlns:a16="http://schemas.microsoft.com/office/drawing/2014/main" id="{EA1B8E74-886B-43F3-A982-F5E67C3130B2}"/>
              </a:ext>
            </a:extLst>
          </p:cNvPr>
          <p:cNvSpPr txBox="1"/>
          <p:nvPr/>
        </p:nvSpPr>
        <p:spPr>
          <a:xfrm>
            <a:off x="10231395" y="3885229"/>
            <a:ext cx="1861752" cy="769441"/>
          </a:xfrm>
          <a:prstGeom prst="rect">
            <a:avLst/>
          </a:prstGeom>
          <a:solidFill>
            <a:schemeClr val="bg1">
              <a:lumMod val="95000"/>
            </a:schemeClr>
          </a:solidFill>
        </p:spPr>
        <p:txBody>
          <a:bodyPr wrap="square" rtlCol="0">
            <a:spAutoFit/>
          </a:bodyPr>
          <a:lstStyle/>
          <a:p>
            <a:pPr algn="ctr"/>
            <a:r>
              <a:rPr lang="de-CH" sz="1600"/>
              <a:t>Manuel Santi</a:t>
            </a:r>
            <a:br>
              <a:rPr lang="de-CH" sz="1600"/>
            </a:br>
            <a:r>
              <a:rPr lang="de-CH" sz="1400"/>
              <a:t>Membre du Conseil d'administration</a:t>
            </a:r>
            <a:endParaRPr lang="de-CH" sz="1600"/>
          </a:p>
        </p:txBody>
      </p:sp>
    </p:spTree>
    <p:custDataLst>
      <p:tags r:id="rId1"/>
    </p:custDataLst>
    <p:extLst>
      <p:ext uri="{BB962C8B-B14F-4D97-AF65-F5344CB8AC3E}">
        <p14:creationId xmlns:p14="http://schemas.microsoft.com/office/powerpoint/2010/main" val="39899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Bases légales</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15953" y="4558588"/>
            <a:ext cx="3108696" cy="1207898"/>
          </a:xfrm>
        </p:spPr>
        <p:txBody>
          <a:bodyPr>
            <a:normAutofit/>
          </a:bodyPr>
          <a:lstStyle/>
          <a:p>
            <a:pPr marL="0" indent="0">
              <a:buNone/>
            </a:pPr>
            <a:r>
              <a:rPr lang="de-CH" sz="2000" b="1">
                <a:latin typeface="Arial" panose="020B0604020202020204" pitchFamily="34" charset="0"/>
                <a:cs typeface="Arial" panose="020B0604020202020204" pitchFamily="34" charset="0"/>
              </a:rPr>
              <a:t>Ordonnance de formation</a:t>
            </a:r>
            <a:r>
              <a:rPr lang="de-CH" sz="2000">
                <a:latin typeface="Arial" panose="020B0604020202020204" pitchFamily="34" charset="0"/>
                <a:cs typeface="Arial" panose="020B0604020202020204" pitchFamily="34" charset="0"/>
              </a:rPr>
              <a:t> </a:t>
            </a:r>
          </a:p>
          <a:p>
            <a:pPr marL="0" indent="0">
              <a:buNone/>
            </a:pPr>
            <a:r>
              <a:rPr lang="de-CH" sz="2000">
                <a:latin typeface="Arial" panose="020B0604020202020204" pitchFamily="34" charset="0"/>
                <a:cs typeface="Arial" panose="020B0604020202020204" pitchFamily="34" charset="0"/>
              </a:rPr>
              <a:t>du 30 août 2019</a:t>
            </a:r>
          </a:p>
          <a:p>
            <a:pPr marL="0" indent="0">
              <a:buNone/>
            </a:pPr>
            <a:endParaRPr lang="de-CH" sz="1800">
              <a:latin typeface="Arial" panose="020B0604020202020204" pitchFamily="34" charset="0"/>
              <a:cs typeface="Arial" panose="020B0604020202020204" pitchFamily="34" charset="0"/>
            </a:endParaRPr>
          </a:p>
        </p:txBody>
      </p:sp>
      <p:sp>
        <p:nvSpPr>
          <p:cNvPr id="9" name="Inhaltsplatzhalter 2">
            <a:extLst>
              <a:ext uri="{FF2B5EF4-FFF2-40B4-BE49-F238E27FC236}">
                <a16:creationId xmlns:a16="http://schemas.microsoft.com/office/drawing/2014/main" id="{DEB258FC-D948-448B-9C2A-CC194AD9CA9C}"/>
              </a:ext>
            </a:extLst>
          </p:cNvPr>
          <p:cNvSpPr txBox="1">
            <a:spLocks/>
          </p:cNvSpPr>
          <p:nvPr/>
        </p:nvSpPr>
        <p:spPr>
          <a:xfrm>
            <a:off x="3456861" y="4566827"/>
            <a:ext cx="2696804" cy="845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000" b="1">
                <a:latin typeface="Arial" panose="020B0604020202020204" pitchFamily="34" charset="0"/>
                <a:cs typeface="Arial" panose="020B0604020202020204" pitchFamily="34" charset="0"/>
              </a:rPr>
              <a:t>Plan de formation</a:t>
            </a:r>
            <a:r>
              <a:rPr lang="de-CH" sz="2000">
                <a:latin typeface="Arial" panose="020B0604020202020204" pitchFamily="34" charset="0"/>
                <a:cs typeface="Arial" panose="020B0604020202020204" pitchFamily="34" charset="0"/>
              </a:rPr>
              <a:t> </a:t>
            </a:r>
          </a:p>
          <a:p>
            <a:pPr marL="0" indent="0">
              <a:buNone/>
            </a:pPr>
            <a:r>
              <a:rPr lang="de-CH" sz="2000">
                <a:latin typeface="Arial" panose="020B0604020202020204" pitchFamily="34" charset="0"/>
                <a:cs typeface="Arial" panose="020B0604020202020204" pitchFamily="34" charset="0"/>
              </a:rPr>
              <a:t>du 30 août 2019</a:t>
            </a:r>
          </a:p>
          <a:p>
            <a:pPr marL="0" indent="0">
              <a:buFont typeface="Arial" panose="020B0604020202020204" pitchFamily="34" charset="0"/>
              <a:buNone/>
            </a:pPr>
            <a:endParaRPr lang="de-CH" sz="1800">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1792CE1E-693D-42F2-92F4-7D220015DFCC}"/>
              </a:ext>
            </a:extLst>
          </p:cNvPr>
          <p:cNvPicPr>
            <a:picLocks noChangeAspect="1"/>
          </p:cNvPicPr>
          <p:nvPr/>
        </p:nvPicPr>
        <p:blipFill>
          <a:blip r:embed="rId3"/>
          <a:stretch>
            <a:fillRect/>
          </a:stretch>
        </p:blipFill>
        <p:spPr>
          <a:xfrm>
            <a:off x="8097795" y="6060178"/>
            <a:ext cx="3781168" cy="545033"/>
          </a:xfrm>
          <a:prstGeom prst="rect">
            <a:avLst/>
          </a:prstGeom>
        </p:spPr>
      </p:pic>
      <p:pic>
        <p:nvPicPr>
          <p:cNvPr id="4" name="Grafik 3">
            <a:extLst>
              <a:ext uri="{FF2B5EF4-FFF2-40B4-BE49-F238E27FC236}">
                <a16:creationId xmlns:a16="http://schemas.microsoft.com/office/drawing/2014/main" id="{4BD8BAAD-A9B9-43B2-91BE-157B99E1A25F}"/>
              </a:ext>
            </a:extLst>
          </p:cNvPr>
          <p:cNvPicPr>
            <a:picLocks noChangeAspect="1"/>
          </p:cNvPicPr>
          <p:nvPr/>
        </p:nvPicPr>
        <p:blipFill>
          <a:blip r:embed="rId4"/>
          <a:stretch>
            <a:fillRect/>
          </a:stretch>
        </p:blipFill>
        <p:spPr>
          <a:xfrm>
            <a:off x="3523808" y="1128584"/>
            <a:ext cx="2590649" cy="324570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1F903E62-8C4A-47B9-9BD4-2E6A07AB288F}"/>
              </a:ext>
            </a:extLst>
          </p:cNvPr>
          <p:cNvPicPr>
            <a:picLocks noChangeAspect="1"/>
          </p:cNvPicPr>
          <p:nvPr/>
        </p:nvPicPr>
        <p:blipFill>
          <a:blip r:embed="rId5"/>
          <a:stretch>
            <a:fillRect/>
          </a:stretch>
        </p:blipFill>
        <p:spPr>
          <a:xfrm>
            <a:off x="587375" y="1136820"/>
            <a:ext cx="2613246" cy="3245707"/>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64782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Tapissier-décorateur CFC: </a:t>
            </a:r>
            <a:r>
              <a:rPr lang="fr-FR" sz="2400" b="1">
                <a:latin typeface="Arial" panose="020B0604020202020204" pitchFamily="34" charset="0"/>
                <a:cs typeface="Arial" panose="020B0604020202020204" pitchFamily="34" charset="0"/>
              </a:rPr>
              <a:t>Les innovations les plus importantes</a:t>
            </a:r>
            <a:endParaRPr lang="de-CH" sz="2400" b="1">
              <a:latin typeface="Arial" panose="020B0604020202020204" pitchFamily="34" charset="0"/>
              <a:cs typeface="Arial" panose="020B0604020202020204" pitchFamily="34" charset="0"/>
            </a:endParaRPr>
          </a:p>
        </p:txBody>
      </p:sp>
      <p:graphicFrame>
        <p:nvGraphicFramePr>
          <p:cNvPr id="7" name="Tabelle 6">
            <a:extLst>
              <a:ext uri="{FF2B5EF4-FFF2-40B4-BE49-F238E27FC236}">
                <a16:creationId xmlns:a16="http://schemas.microsoft.com/office/drawing/2014/main" id="{688E38AF-71AB-4A08-B58B-03DCF6DAC8EC}"/>
              </a:ext>
            </a:extLst>
          </p:cNvPr>
          <p:cNvGraphicFramePr>
            <a:graphicFrameLocks noGrp="1"/>
          </p:cNvGraphicFramePr>
          <p:nvPr>
            <p:extLst>
              <p:ext uri="{D42A27DB-BD31-4B8C-83A1-F6EECF244321}">
                <p14:modId xmlns:p14="http://schemas.microsoft.com/office/powerpoint/2010/main" val="3318422682"/>
              </p:ext>
            </p:extLst>
          </p:nvPr>
        </p:nvGraphicFramePr>
        <p:xfrm>
          <a:off x="568411" y="1341438"/>
          <a:ext cx="10840994" cy="3614294"/>
        </p:xfrm>
        <a:graphic>
          <a:graphicData uri="http://schemas.openxmlformats.org/drawingml/2006/table">
            <a:tbl>
              <a:tblPr firstRow="1" bandRow="1">
                <a:tableStyleId>{C083E6E3-FA7D-4D7B-A595-EF9225AFEA82}</a:tableStyleId>
              </a:tblPr>
              <a:tblGrid>
                <a:gridCol w="5058032">
                  <a:extLst>
                    <a:ext uri="{9D8B030D-6E8A-4147-A177-3AD203B41FA5}">
                      <a16:colId xmlns:a16="http://schemas.microsoft.com/office/drawing/2014/main" val="3234401035"/>
                    </a:ext>
                  </a:extLst>
                </a:gridCol>
                <a:gridCol w="5782962">
                  <a:extLst>
                    <a:ext uri="{9D8B030D-6E8A-4147-A177-3AD203B41FA5}">
                      <a16:colId xmlns:a16="http://schemas.microsoft.com/office/drawing/2014/main" val="3483876932"/>
                    </a:ext>
                  </a:extLst>
                </a:gridCol>
              </a:tblGrid>
              <a:tr h="370840">
                <a:tc>
                  <a:txBody>
                    <a:bodyPr/>
                    <a:lstStyle/>
                    <a:p>
                      <a:pPr>
                        <a:lnSpc>
                          <a:spcPts val="3300"/>
                        </a:lnSpc>
                      </a:pPr>
                      <a:r>
                        <a:rPr lang="de-CH" sz="1800">
                          <a:latin typeface="Arial" panose="020B0604020202020204" pitchFamily="34" charset="0"/>
                          <a:cs typeface="Arial" panose="020B0604020202020204" pitchFamily="34" charset="0"/>
                        </a:rPr>
                        <a:t>À présent: Décorateur d’intérieurs CFC</a:t>
                      </a:r>
                    </a:p>
                  </a:txBody>
                  <a:tcPr/>
                </a:tc>
                <a:tc>
                  <a:txBody>
                    <a:bodyPr/>
                    <a:lstStyle/>
                    <a:p>
                      <a:pPr>
                        <a:lnSpc>
                          <a:spcPts val="3300"/>
                        </a:lnSpc>
                      </a:pPr>
                      <a:r>
                        <a:rPr lang="de-CH" sz="1800">
                          <a:solidFill>
                            <a:srgbClr val="FF0000"/>
                          </a:solidFill>
                          <a:latin typeface="Arial" panose="020B0604020202020204" pitchFamily="34" charset="0"/>
                          <a:cs typeface="Arial" panose="020B0604020202020204" pitchFamily="34" charset="0"/>
                        </a:rPr>
                        <a:t>Nouveau: tapissier-décorateur CFC</a:t>
                      </a:r>
                    </a:p>
                  </a:txBody>
                  <a:tcPr/>
                </a:tc>
                <a:extLst>
                  <a:ext uri="{0D108BD9-81ED-4DB2-BD59-A6C34878D82A}">
                    <a16:rowId xmlns:a16="http://schemas.microsoft.com/office/drawing/2014/main" val="3446305693"/>
                  </a:ext>
                </a:extLst>
              </a:tr>
              <a:tr h="370840">
                <a:tc>
                  <a:txBody>
                    <a:bodyPr/>
                    <a:lstStyle/>
                    <a:p>
                      <a:pPr>
                        <a:lnSpc>
                          <a:spcPts val="3300"/>
                        </a:lnSpc>
                      </a:pPr>
                      <a:r>
                        <a:rPr lang="de-CH" sz="1800">
                          <a:latin typeface="Arial" panose="020B0604020202020204" pitchFamily="34" charset="0"/>
                          <a:cs typeface="Arial" panose="020B0604020202020204" pitchFamily="34" charset="0"/>
                        </a:rPr>
                        <a:t>Durée 4 ans</a:t>
                      </a:r>
                    </a:p>
                  </a:txBody>
                  <a:tcPr/>
                </a:tc>
                <a:tc>
                  <a:txBody>
                    <a:bodyPr/>
                    <a:lstStyle/>
                    <a:p>
                      <a:pPr>
                        <a:lnSpc>
                          <a:spcPts val="3300"/>
                        </a:lnSpc>
                      </a:pPr>
                      <a:r>
                        <a:rPr lang="de-CH" sz="1800">
                          <a:latin typeface="Arial" panose="020B0604020202020204" pitchFamily="34" charset="0"/>
                          <a:cs typeface="Arial" panose="020B0604020202020204" pitchFamily="34" charset="0"/>
                        </a:rPr>
                        <a:t>Durée 4 ans</a:t>
                      </a:r>
                    </a:p>
                  </a:txBody>
                  <a:tcPr/>
                </a:tc>
                <a:extLst>
                  <a:ext uri="{0D108BD9-81ED-4DB2-BD59-A6C34878D82A}">
                    <a16:rowId xmlns:a16="http://schemas.microsoft.com/office/drawing/2014/main" val="2361281896"/>
                  </a:ext>
                </a:extLst>
              </a:tr>
              <a:tr h="370840">
                <a:tc>
                  <a:txBody>
                    <a:bodyPr/>
                    <a:lstStyle/>
                    <a:p>
                      <a:pPr>
                        <a:lnSpc>
                          <a:spcPts val="3300"/>
                        </a:lnSpc>
                      </a:pPr>
                      <a:endParaRPr lang="de-CH" sz="1800">
                        <a:latin typeface="Arial" panose="020B0604020202020204" pitchFamily="34" charset="0"/>
                        <a:cs typeface="Arial" panose="020B0604020202020204" pitchFamily="34" charset="0"/>
                      </a:endParaRPr>
                    </a:p>
                  </a:txBody>
                  <a:tcPr/>
                </a:tc>
                <a:tc>
                  <a:txBody>
                    <a:bodyPr/>
                    <a:lstStyle/>
                    <a:p>
                      <a:pPr>
                        <a:lnSpc>
                          <a:spcPts val="3300"/>
                        </a:lnSpc>
                      </a:pPr>
                      <a:r>
                        <a:rPr lang="de-CH" sz="1800">
                          <a:latin typeface="Arial" panose="020B0604020202020204" pitchFamily="34" charset="0"/>
                          <a:cs typeface="Arial" panose="020B0604020202020204" pitchFamily="34" charset="0"/>
                        </a:rPr>
                        <a:t>Début dès 1</a:t>
                      </a:r>
                      <a:r>
                        <a:rPr lang="de-CH" sz="1800" baseline="30000">
                          <a:latin typeface="Arial" panose="020B0604020202020204" pitchFamily="34" charset="0"/>
                          <a:cs typeface="Arial" panose="020B0604020202020204" pitchFamily="34" charset="0"/>
                        </a:rPr>
                        <a:t>e</a:t>
                      </a:r>
                      <a:r>
                        <a:rPr lang="de-CH" sz="1800">
                          <a:latin typeface="Arial" panose="020B0604020202020204" pitchFamily="34" charset="0"/>
                          <a:cs typeface="Arial" panose="020B0604020202020204" pitchFamily="34" charset="0"/>
                        </a:rPr>
                        <a:t> août 2020</a:t>
                      </a:r>
                    </a:p>
                  </a:txBody>
                  <a:tcPr/>
                </a:tc>
                <a:extLst>
                  <a:ext uri="{0D108BD9-81ED-4DB2-BD59-A6C34878D82A}">
                    <a16:rowId xmlns:a16="http://schemas.microsoft.com/office/drawing/2014/main" val="308148828"/>
                  </a:ext>
                </a:extLst>
              </a:tr>
              <a:tr h="370840">
                <a:tc>
                  <a:txBody>
                    <a:bodyPr/>
                    <a:lstStyle/>
                    <a:p>
                      <a:pPr>
                        <a:lnSpc>
                          <a:spcPts val="3300"/>
                        </a:lnSpc>
                      </a:pPr>
                      <a:r>
                        <a:rPr lang="de-CH" sz="1800">
                          <a:latin typeface="Arial" panose="020B0604020202020204" pitchFamily="34" charset="0"/>
                          <a:cs typeface="Arial" panose="020B0604020202020204" pitchFamily="34" charset="0"/>
                        </a:rPr>
                        <a:t>Orientations</a:t>
                      </a:r>
                    </a:p>
                    <a:p>
                      <a:pPr>
                        <a:lnSpc>
                          <a:spcPts val="2200"/>
                        </a:lnSpc>
                      </a:pPr>
                      <a:r>
                        <a:rPr lang="fr-FR" sz="1400">
                          <a:latin typeface="Arial" panose="020B0604020202020204" pitchFamily="34" charset="0"/>
                          <a:cs typeface="Arial" panose="020B0604020202020204" pitchFamily="34" charset="0"/>
                        </a:rPr>
                        <a:t>Rembourrage, revêtement de sols, montage, rideaux, </a:t>
                      </a:r>
                      <a:br>
                        <a:rPr lang="fr-FR" sz="1400">
                          <a:latin typeface="Arial" panose="020B0604020202020204" pitchFamily="34" charset="0"/>
                          <a:cs typeface="Arial" panose="020B0604020202020204" pitchFamily="34" charset="0"/>
                        </a:rPr>
                      </a:br>
                      <a:r>
                        <a:rPr lang="fr-FR" sz="1400">
                          <a:latin typeface="Arial" panose="020B0604020202020204" pitchFamily="34" charset="0"/>
                          <a:cs typeface="Arial" panose="020B0604020202020204" pitchFamily="34" charset="0"/>
                        </a:rPr>
                        <a:t>sellerie, papiers-peints</a:t>
                      </a:r>
                      <a:br>
                        <a:rPr lang="de-CH" sz="1400">
                          <a:latin typeface="Arial" panose="020B0604020202020204" pitchFamily="34" charset="0"/>
                          <a:cs typeface="Arial" panose="020B0604020202020204" pitchFamily="34" charset="0"/>
                        </a:rPr>
                      </a:br>
                      <a:endParaRPr lang="de-CH" sz="1400">
                        <a:latin typeface="Arial" panose="020B0604020202020204" pitchFamily="34" charset="0"/>
                        <a:cs typeface="Arial" panose="020B0604020202020204" pitchFamily="34" charset="0"/>
                      </a:endParaRPr>
                    </a:p>
                  </a:txBody>
                  <a:tcPr/>
                </a:tc>
                <a:tc>
                  <a:txBody>
                    <a:bodyPr/>
                    <a:lstStyle/>
                    <a:p>
                      <a:pPr>
                        <a:lnSpc>
                          <a:spcPts val="3300"/>
                        </a:lnSpc>
                      </a:pPr>
                      <a:r>
                        <a:rPr lang="de-CH" sz="1800">
                          <a:latin typeface="Arial" panose="020B0604020202020204" pitchFamily="34" charset="0"/>
                          <a:cs typeface="Arial" panose="020B0604020202020204" pitchFamily="34" charset="0"/>
                        </a:rPr>
                        <a:t>Pas d’orientations</a:t>
                      </a:r>
                    </a:p>
                  </a:txBody>
                  <a:tcPr/>
                </a:tc>
                <a:extLst>
                  <a:ext uri="{0D108BD9-81ED-4DB2-BD59-A6C34878D82A}">
                    <a16:rowId xmlns:a16="http://schemas.microsoft.com/office/drawing/2014/main" val="788991294"/>
                  </a:ext>
                </a:extLst>
              </a:tr>
              <a:tr h="370840">
                <a:tc>
                  <a:txBody>
                    <a:bodyPr/>
                    <a:lstStyle/>
                    <a:p>
                      <a:pPr>
                        <a:lnSpc>
                          <a:spcPts val="3300"/>
                        </a:lnSpc>
                      </a:pPr>
                      <a:r>
                        <a:rPr lang="de-CH" sz="1800">
                          <a:latin typeface="Arial" panose="020B0604020202020204" pitchFamily="34" charset="0"/>
                          <a:cs typeface="Arial" panose="020B0604020202020204" pitchFamily="34" charset="0"/>
                        </a:rPr>
                        <a:t>20 jours CIE</a:t>
                      </a:r>
                    </a:p>
                  </a:txBody>
                  <a:tcPr/>
                </a:tc>
                <a:tc>
                  <a:txBody>
                    <a:bodyPr/>
                    <a:lstStyle/>
                    <a:p>
                      <a:pPr>
                        <a:lnSpc>
                          <a:spcPts val="3300"/>
                        </a:lnSpc>
                      </a:pPr>
                      <a:r>
                        <a:rPr lang="de-CH" sz="1800">
                          <a:latin typeface="Arial" panose="020B0604020202020204" pitchFamily="34" charset="0"/>
                          <a:cs typeface="Arial" panose="020B0604020202020204" pitchFamily="34" charset="0"/>
                        </a:rPr>
                        <a:t>25 jours CIE</a:t>
                      </a:r>
                    </a:p>
                  </a:txBody>
                  <a:tcPr/>
                </a:tc>
                <a:extLst>
                  <a:ext uri="{0D108BD9-81ED-4DB2-BD59-A6C34878D82A}">
                    <a16:rowId xmlns:a16="http://schemas.microsoft.com/office/drawing/2014/main" val="2847547026"/>
                  </a:ext>
                </a:extLst>
              </a:tr>
              <a:tr h="370840">
                <a:tc>
                  <a:txBody>
                    <a:bodyPr/>
                    <a:lstStyle/>
                    <a:p>
                      <a:pPr>
                        <a:lnSpc>
                          <a:spcPts val="3300"/>
                        </a:lnSpc>
                      </a:pPr>
                      <a:r>
                        <a:rPr lang="de-CH" sz="2000">
                          <a:latin typeface="Arial" panose="020B0604020202020204" pitchFamily="34" charset="0"/>
                          <a:cs typeface="Arial" panose="020B0604020202020204" pitchFamily="34" charset="0"/>
                        </a:rPr>
                        <a:t>école: c</a:t>
                      </a:r>
                      <a:r>
                        <a:rPr lang="fr-FR" sz="2000">
                          <a:latin typeface="Arial" panose="020B0604020202020204" pitchFamily="34" charset="0"/>
                          <a:cs typeface="Arial" panose="020B0604020202020204" pitchFamily="34" charset="0"/>
                        </a:rPr>
                        <a:t>ours d'une journée</a:t>
                      </a:r>
                      <a:endParaRPr lang="de-CH" sz="2000">
                        <a:latin typeface="Arial" panose="020B0604020202020204" pitchFamily="34" charset="0"/>
                        <a:cs typeface="Arial" panose="020B0604020202020204" pitchFamily="34" charset="0"/>
                      </a:endParaRPr>
                    </a:p>
                  </a:txBody>
                  <a:tcPr/>
                </a:tc>
                <a:tc>
                  <a:txBody>
                    <a:bodyPr/>
                    <a:lstStyle/>
                    <a:p>
                      <a:pPr>
                        <a:lnSpc>
                          <a:spcPts val="3300"/>
                        </a:lnSpc>
                      </a:pPr>
                      <a:r>
                        <a:rPr lang="de-CH" sz="2000">
                          <a:latin typeface="Arial" panose="020B0604020202020204" pitchFamily="34" charset="0"/>
                          <a:cs typeface="Arial" panose="020B0604020202020204" pitchFamily="34" charset="0"/>
                        </a:rPr>
                        <a:t>école: cours en bloc à Soleure et Vevey</a:t>
                      </a:r>
                    </a:p>
                  </a:txBody>
                  <a:tcPr/>
                </a:tc>
                <a:extLst>
                  <a:ext uri="{0D108BD9-81ED-4DB2-BD59-A6C34878D82A}">
                    <a16:rowId xmlns:a16="http://schemas.microsoft.com/office/drawing/2014/main" val="214512597"/>
                  </a:ext>
                </a:extLst>
              </a:tr>
            </a:tbl>
          </a:graphicData>
        </a:graphic>
      </p:graphicFrame>
    </p:spTree>
    <p:custDataLst>
      <p:tags r:id="rId1"/>
    </p:custDataLst>
    <p:extLst>
      <p:ext uri="{BB962C8B-B14F-4D97-AF65-F5344CB8AC3E}">
        <p14:creationId xmlns:p14="http://schemas.microsoft.com/office/powerpoint/2010/main" val="169354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Tapissier-décorateur CFC: profil de la profession</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5"/>
            <a:ext cx="7587933" cy="1611552"/>
          </a:xfrm>
        </p:spPr>
        <p:txBody>
          <a:bodyPr>
            <a:normAutofit/>
          </a:bodyPr>
          <a:lstStyle/>
          <a:p>
            <a:pPr marL="0" indent="0">
              <a:lnSpc>
                <a:spcPts val="2500"/>
              </a:lnSpc>
              <a:buNone/>
            </a:pPr>
            <a:r>
              <a:rPr lang="de-CH" sz="1800">
                <a:latin typeface="Arial" panose="020B0604020202020204" pitchFamily="34" charset="0"/>
                <a:cs typeface="Arial" panose="020B0604020202020204" pitchFamily="34" charset="0"/>
              </a:rPr>
              <a:t>Tapissiers-décorateurs </a:t>
            </a:r>
            <a:r>
              <a:rPr lang="fr-FR" sz="1800">
                <a:latin typeface="Arial" panose="020B0604020202020204" pitchFamily="34" charset="0"/>
                <a:cs typeface="Arial" panose="020B0604020202020204" pitchFamily="34" charset="0"/>
              </a:rPr>
              <a:t>décorent des pièces (espaces intérieurs et extérieurs) dans des bâtiments modernes et historiques et réalisent des projets individuels selon les souhaits des clients dans le domaine des meubles, du sol, des murs et du plafond</a:t>
            </a:r>
            <a:endParaRPr lang="de-CH" sz="180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4271E78E-26C5-4DE9-9E09-152AFE3C3A4D}"/>
              </a:ext>
            </a:extLst>
          </p:cNvPr>
          <p:cNvPicPr>
            <a:picLocks noChangeAspect="1"/>
          </p:cNvPicPr>
          <p:nvPr/>
        </p:nvPicPr>
        <p:blipFill>
          <a:blip r:embed="rId3"/>
          <a:stretch>
            <a:fillRect/>
          </a:stretch>
        </p:blipFill>
        <p:spPr>
          <a:xfrm>
            <a:off x="587375" y="3081130"/>
            <a:ext cx="4231267" cy="3776870"/>
          </a:xfrm>
          <a:prstGeom prst="rect">
            <a:avLst/>
          </a:prstGeom>
        </p:spPr>
      </p:pic>
    </p:spTree>
    <p:custDataLst>
      <p:tags r:id="rId1"/>
    </p:custDataLst>
    <p:extLst>
      <p:ext uri="{BB962C8B-B14F-4D97-AF65-F5344CB8AC3E}">
        <p14:creationId xmlns:p14="http://schemas.microsoft.com/office/powerpoint/2010/main" val="115348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Tapissier-décorateur CFC: profil de la profession</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5"/>
            <a:ext cx="7606555" cy="1619790"/>
          </a:xfrm>
        </p:spPr>
        <p:txBody>
          <a:bodyPr>
            <a:normAutofit/>
          </a:bodyPr>
          <a:lstStyle/>
          <a:p>
            <a:pPr marL="0" indent="0">
              <a:lnSpc>
                <a:spcPts val="2500"/>
              </a:lnSpc>
              <a:buNone/>
            </a:pPr>
            <a:r>
              <a:rPr lang="de-CH" sz="1800">
                <a:latin typeface="Arial" panose="020B0604020202020204" pitchFamily="34" charset="0"/>
                <a:cs typeface="Arial" panose="020B0604020202020204" pitchFamily="34" charset="0"/>
              </a:rPr>
              <a:t>Tapissiers-décorateurs </a:t>
            </a:r>
            <a:r>
              <a:rPr lang="fr-FR" sz="1800">
                <a:latin typeface="Arial" panose="020B0604020202020204" pitchFamily="34" charset="0"/>
                <a:cs typeface="Arial" panose="020B0604020202020204" pitchFamily="34" charset="0"/>
              </a:rPr>
              <a:t>travaillent avec divers matériaux et outils; ils font preuve d’habileté manuelle et de compréhension technique et travaillent avec soin et précision, garantissant ainsi la grande qualité de leur travail</a:t>
            </a:r>
            <a:r>
              <a:rPr lang="de-CH" sz="1800">
                <a:latin typeface="Arial" panose="020B0604020202020204" pitchFamily="34" charset="0"/>
                <a:cs typeface="Arial" panose="020B0604020202020204" pitchFamily="34" charset="0"/>
              </a:rPr>
              <a:t>.</a:t>
            </a:r>
          </a:p>
        </p:txBody>
      </p:sp>
      <p:pic>
        <p:nvPicPr>
          <p:cNvPr id="7" name="Grafik 6">
            <a:extLst>
              <a:ext uri="{FF2B5EF4-FFF2-40B4-BE49-F238E27FC236}">
                <a16:creationId xmlns:a16="http://schemas.microsoft.com/office/drawing/2014/main" id="{F5B8A6F1-D042-480E-B188-535596F45261}"/>
              </a:ext>
            </a:extLst>
          </p:cNvPr>
          <p:cNvPicPr>
            <a:picLocks noChangeAspect="1"/>
          </p:cNvPicPr>
          <p:nvPr/>
        </p:nvPicPr>
        <p:blipFill>
          <a:blip r:embed="rId3"/>
          <a:stretch>
            <a:fillRect/>
          </a:stretch>
        </p:blipFill>
        <p:spPr>
          <a:xfrm>
            <a:off x="625818" y="3220995"/>
            <a:ext cx="6625372" cy="3637005"/>
          </a:xfrm>
          <a:prstGeom prst="rect">
            <a:avLst/>
          </a:prstGeom>
        </p:spPr>
      </p:pic>
    </p:spTree>
    <p:custDataLst>
      <p:tags r:id="rId1"/>
    </p:custDataLst>
    <p:extLst>
      <p:ext uri="{BB962C8B-B14F-4D97-AF65-F5344CB8AC3E}">
        <p14:creationId xmlns:p14="http://schemas.microsoft.com/office/powerpoint/2010/main" val="306518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Tapissier-décorateur CFC: profil de la profession</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5"/>
            <a:ext cx="7587934" cy="1570362"/>
          </a:xfrm>
        </p:spPr>
        <p:txBody>
          <a:bodyPr>
            <a:normAutofit/>
          </a:bodyPr>
          <a:lstStyle/>
          <a:p>
            <a:pPr marL="0" indent="0">
              <a:lnSpc>
                <a:spcPts val="2500"/>
              </a:lnSpc>
              <a:buNone/>
            </a:pPr>
            <a:r>
              <a:rPr lang="de-CH" sz="1800">
                <a:latin typeface="Arial" panose="020B0604020202020204" pitchFamily="34" charset="0"/>
                <a:cs typeface="Arial" panose="020B0604020202020204" pitchFamily="34" charset="0"/>
              </a:rPr>
              <a:t>Tapissiers-décorateurs </a:t>
            </a:r>
            <a:r>
              <a:rPr lang="fr-FR" sz="1800">
                <a:latin typeface="Arial" panose="020B0604020202020204" pitchFamily="34" charset="0"/>
                <a:cs typeface="Arial" panose="020B0604020202020204" pitchFamily="34" charset="0"/>
              </a:rPr>
              <a:t>se distinguent par une bonne représentation des espaces et de l’aménagement, une sensibilité artistique et une bonne connaissance des matériaux et styles décoratifs appropriés et de grande qualité</a:t>
            </a:r>
            <a:r>
              <a:rPr lang="de-CH" sz="1800">
                <a:latin typeface="Arial" panose="020B0604020202020204" pitchFamily="34" charset="0"/>
                <a:cs typeface="Arial" panose="020B0604020202020204" pitchFamily="34" charset="0"/>
              </a:rPr>
              <a:t>.</a:t>
            </a:r>
          </a:p>
        </p:txBody>
      </p:sp>
      <p:pic>
        <p:nvPicPr>
          <p:cNvPr id="4" name="Grafik 3">
            <a:extLst>
              <a:ext uri="{FF2B5EF4-FFF2-40B4-BE49-F238E27FC236}">
                <a16:creationId xmlns:a16="http://schemas.microsoft.com/office/drawing/2014/main" id="{53403728-0B41-4980-8A10-FA44D52E2020}"/>
              </a:ext>
            </a:extLst>
          </p:cNvPr>
          <p:cNvPicPr>
            <a:picLocks noChangeAspect="1"/>
          </p:cNvPicPr>
          <p:nvPr/>
        </p:nvPicPr>
        <p:blipFill>
          <a:blip r:embed="rId3"/>
          <a:stretch>
            <a:fillRect/>
          </a:stretch>
        </p:blipFill>
        <p:spPr>
          <a:xfrm>
            <a:off x="587375" y="3429001"/>
            <a:ext cx="7290733" cy="3429000"/>
          </a:xfrm>
          <a:prstGeom prst="rect">
            <a:avLst/>
          </a:prstGeom>
        </p:spPr>
      </p:pic>
    </p:spTree>
    <p:custDataLst>
      <p:tags r:id="rId1"/>
    </p:custDataLst>
    <p:extLst>
      <p:ext uri="{BB962C8B-B14F-4D97-AF65-F5344CB8AC3E}">
        <p14:creationId xmlns:p14="http://schemas.microsoft.com/office/powerpoint/2010/main" val="299085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305D3-0197-44A6-A2A8-A3C944966C18}"/>
              </a:ext>
            </a:extLst>
          </p:cNvPr>
          <p:cNvSpPr>
            <a:spLocks noGrp="1"/>
          </p:cNvSpPr>
          <p:nvPr>
            <p:ph type="title"/>
          </p:nvPr>
        </p:nvSpPr>
        <p:spPr>
          <a:xfrm>
            <a:off x="509079" y="365127"/>
            <a:ext cx="11460499" cy="676690"/>
          </a:xfrm>
        </p:spPr>
        <p:txBody>
          <a:bodyPr>
            <a:noAutofit/>
          </a:bodyPr>
          <a:lstStyle/>
          <a:p>
            <a:r>
              <a:rPr lang="de-CH" sz="2400" b="1">
                <a:latin typeface="Arial" panose="020B0604020202020204" pitchFamily="34" charset="0"/>
                <a:cs typeface="Arial" panose="020B0604020202020204" pitchFamily="34" charset="0"/>
              </a:rPr>
              <a:t>Tapissier-décorateur CFC: profil de la profession</a:t>
            </a:r>
          </a:p>
        </p:txBody>
      </p:sp>
      <p:sp>
        <p:nvSpPr>
          <p:cNvPr id="3" name="Inhaltsplatzhalter 2">
            <a:extLst>
              <a:ext uri="{FF2B5EF4-FFF2-40B4-BE49-F238E27FC236}">
                <a16:creationId xmlns:a16="http://schemas.microsoft.com/office/drawing/2014/main" id="{70E4C947-E167-4F6E-AD78-EBF248D72541}"/>
              </a:ext>
            </a:extLst>
          </p:cNvPr>
          <p:cNvSpPr>
            <a:spLocks noGrp="1"/>
          </p:cNvSpPr>
          <p:nvPr>
            <p:ph sz="half" idx="1"/>
          </p:nvPr>
        </p:nvSpPr>
        <p:spPr>
          <a:xfrm>
            <a:off x="524191" y="1337595"/>
            <a:ext cx="7587934" cy="1562124"/>
          </a:xfrm>
        </p:spPr>
        <p:txBody>
          <a:bodyPr>
            <a:normAutofit/>
          </a:bodyPr>
          <a:lstStyle/>
          <a:p>
            <a:pPr marL="0" indent="0">
              <a:lnSpc>
                <a:spcPts val="2500"/>
              </a:lnSpc>
              <a:buNone/>
            </a:pPr>
            <a:r>
              <a:rPr lang="de-CH" sz="1800">
                <a:latin typeface="Arial" panose="020B0604020202020204" pitchFamily="34" charset="0"/>
                <a:cs typeface="Arial" panose="020B0604020202020204" pitchFamily="34" charset="0"/>
              </a:rPr>
              <a:t>Tapissiers-décorateurs </a:t>
            </a:r>
            <a:r>
              <a:rPr lang="fr-FR" sz="1800">
                <a:latin typeface="Arial" panose="020B0604020202020204" pitchFamily="34" charset="0"/>
                <a:cs typeface="Arial" panose="020B0604020202020204" pitchFamily="34" charset="0"/>
              </a:rPr>
              <a:t>travaillent de manière autonome et responsable; ils font preuve de flexibilité, sont capables de travailler en équipe et collaborent avec des fournisseurs et d’autres corps de métiers de façon à obtenir les meilleurs résultats</a:t>
            </a:r>
            <a:r>
              <a:rPr lang="de-CH" sz="1800">
                <a:latin typeface="Arial" panose="020B0604020202020204" pitchFamily="34" charset="0"/>
                <a:cs typeface="Arial" panose="020B0604020202020204" pitchFamily="34" charset="0"/>
              </a:rPr>
              <a:t>.</a:t>
            </a:r>
          </a:p>
        </p:txBody>
      </p:sp>
      <p:pic>
        <p:nvPicPr>
          <p:cNvPr id="4" name="Grafik 3">
            <a:extLst>
              <a:ext uri="{FF2B5EF4-FFF2-40B4-BE49-F238E27FC236}">
                <a16:creationId xmlns:a16="http://schemas.microsoft.com/office/drawing/2014/main" id="{8BD1064C-BB52-4E1A-BEEE-F04856847316}"/>
              </a:ext>
            </a:extLst>
          </p:cNvPr>
          <p:cNvPicPr>
            <a:picLocks noChangeAspect="1"/>
          </p:cNvPicPr>
          <p:nvPr/>
        </p:nvPicPr>
        <p:blipFill>
          <a:blip r:embed="rId3"/>
          <a:stretch>
            <a:fillRect/>
          </a:stretch>
        </p:blipFill>
        <p:spPr>
          <a:xfrm>
            <a:off x="587375" y="3209925"/>
            <a:ext cx="6657975" cy="3648075"/>
          </a:xfrm>
          <a:prstGeom prst="rect">
            <a:avLst/>
          </a:prstGeom>
        </p:spPr>
      </p:pic>
    </p:spTree>
    <p:custDataLst>
      <p:tags r:id="rId1"/>
    </p:custDataLst>
    <p:extLst>
      <p:ext uri="{BB962C8B-B14F-4D97-AF65-F5344CB8AC3E}">
        <p14:creationId xmlns:p14="http://schemas.microsoft.com/office/powerpoint/2010/main" val="1348443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val="f5D4U6oX"/>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643</Words>
  <Application>Microsoft Office PowerPoint</Application>
  <PresentationFormat>Breitbild</PresentationFormat>
  <Paragraphs>127</Paragraphs>
  <Slides>21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Calibri</vt:lpstr>
      <vt:lpstr>Calibri Light</vt:lpstr>
      <vt:lpstr>Office</vt:lpstr>
      <vt:lpstr>Tapissière-décoratrice CFC/ Tapissier-décorateur CFC</vt:lpstr>
      <vt:lpstr>Ordre du jour</vt:lpstr>
      <vt:lpstr>PowerPoint-Präsentation</vt:lpstr>
      <vt:lpstr>Bases légales</vt:lpstr>
      <vt:lpstr>Tapissier-décorateur CFC: Les innovations les plus importantes</vt:lpstr>
      <vt:lpstr>Tapissier-décorateur CFC: profil de la profession</vt:lpstr>
      <vt:lpstr>Tapissier-décorateur CFC: profil de la profession</vt:lpstr>
      <vt:lpstr>Tapissier-décorateur CFC: profil de la profession</vt:lpstr>
      <vt:lpstr>Tapissier-décorateur CFC: profil de la profession</vt:lpstr>
      <vt:lpstr>Tapissier-décorateur CFC: profil de la profession</vt:lpstr>
      <vt:lpstr>Domaines de compétence opérationnelles</vt:lpstr>
      <vt:lpstr>Formation en entreprise</vt:lpstr>
      <vt:lpstr>Formation à l’école professionnelle</vt:lpstr>
      <vt:lpstr>Formation au cours interentreprises (CIE)</vt:lpstr>
      <vt:lpstr>Formation au cours interentreprises (CIE)</vt:lpstr>
      <vt:lpstr>La formation des apprenants en vaut la peine !</vt:lpstr>
      <vt:lpstr>Questions et réponses</vt:lpstr>
      <vt:lpstr>Calendrier</vt:lpstr>
      <vt:lpstr>Informations supplémentaires</vt:lpstr>
      <vt:lpstr>Discussion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Vorstandssitzung</dc:title>
  <dc:creator>Fredi Schneider</dc:creator>
  <cp:lastModifiedBy>Fredi Schneider</cp:lastModifiedBy>
  <cp:revision>72</cp:revision>
  <dcterms:created xsi:type="dcterms:W3CDTF">2019-01-27T07:12:28Z</dcterms:created>
  <dcterms:modified xsi:type="dcterms:W3CDTF">2019-09-18T06:16:44Z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0654883F-7039-467F-94FC-026DAF346EA9</vt:lpwstr>
  </property>
  <property fmtid="{D5CDD505-2E9C-101B-9397-08002B2CF9AE}" pid="3" name="ArticulatePath">
    <vt:lpwstr>RA_WT_Vorstandssitzung</vt:lpwstr>
  </property>
</Properties>
</file>